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726" r:id="rId1"/>
  </p:sldMasterIdLst>
  <p:notesMasterIdLst>
    <p:notesMasterId r:id="rId24"/>
  </p:notesMasterIdLst>
  <p:sldIdLst>
    <p:sldId id="256" r:id="rId2"/>
    <p:sldId id="971" r:id="rId3"/>
    <p:sldId id="998" r:id="rId4"/>
    <p:sldId id="986" r:id="rId5"/>
    <p:sldId id="973" r:id="rId6"/>
    <p:sldId id="997" r:id="rId7"/>
    <p:sldId id="976" r:id="rId8"/>
    <p:sldId id="977" r:id="rId9"/>
    <p:sldId id="975" r:id="rId10"/>
    <p:sldId id="990" r:id="rId11"/>
    <p:sldId id="989" r:id="rId12"/>
    <p:sldId id="949" r:id="rId13"/>
    <p:sldId id="987" r:id="rId14"/>
    <p:sldId id="991" r:id="rId15"/>
    <p:sldId id="992" r:id="rId16"/>
    <p:sldId id="952" r:id="rId17"/>
    <p:sldId id="993" r:id="rId18"/>
    <p:sldId id="994" r:id="rId19"/>
    <p:sldId id="995" r:id="rId20"/>
    <p:sldId id="996" r:id="rId21"/>
    <p:sldId id="985" r:id="rId22"/>
    <p:sldId id="261" r:id="rId2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3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9" autoAdjust="0"/>
    <p:restoredTop sz="94533" autoAdjust="0"/>
  </p:normalViewPr>
  <p:slideViewPr>
    <p:cSldViewPr snapToGrid="0" snapToObjects="1">
      <p:cViewPr>
        <p:scale>
          <a:sx n="100" d="100"/>
          <a:sy n="100" d="100"/>
        </p:scale>
        <p:origin x="1056" y="39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ADD5478-E499-044E-8206-48B60B1F3184}" type="datetime1">
              <a:rPr lang="en-KR"/>
              <a:pPr lvl="0">
                <a:defRPr/>
              </a:pPr>
              <a:t>03/28/2023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5FECEFA-5F48-2A46-B503-C081AE55B4DE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6189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2973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8719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4712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8605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9976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945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7605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0826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9308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8363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2190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7115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8244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9682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995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0046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651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492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498E4-8AA7-034E-84BF-DC66C975755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773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E8C3-F44A-9540-A353-01536ECBE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B3E51-6859-614C-BDF3-9122C37CB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770F9-A4D6-CA46-B566-201A382B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7495C79-B9A1-8E46-A597-10D49AF29146}" type="datetime1">
              <a:rPr lang="ko-KR" altLang="en-US" smtClean="0"/>
              <a:t>2023-03-28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60403-F56A-334A-8D7E-5FFE4C0B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99CF8-AC99-3143-BA03-CEB7AEF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7519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5E67-14CE-7A49-A357-11CD6E60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8A243-385A-5248-B622-57AF3C618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67C4-FDA5-6840-A2CE-D392F7F6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84A584E-33E8-5142-89D4-ED2B7B74AB44}" type="datetime1">
              <a:rPr lang="ko-KR" altLang="en-US" smtClean="0"/>
              <a:t>2023-03-28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B732-1479-0341-91F6-B73A852B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E824-A9AA-BE4F-BE08-A4F3E501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327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EA913-99B7-F74A-B2C5-079655307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29A29-48C9-AA43-9A0D-AF6A602BB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498F9-941B-2B46-B9A5-B7FD2A76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B3466A6-D303-6947-B95C-528127B0C9A2}" type="datetime1">
              <a:rPr lang="ko-KR" altLang="en-US" smtClean="0"/>
              <a:t>2023-03-28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2306-ED99-FD4A-9477-58DF8BEF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A7352-F011-2F43-B9E8-1316AF98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3961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3DD8-CB25-BB44-8889-3799BEED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365128"/>
            <a:ext cx="11248428" cy="701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3D083-3B10-4846-8F06-F6DA26B7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416772"/>
            <a:ext cx="1124842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D99A4-C9B9-314F-B637-A1F7F16D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9903F-BE0F-C44C-8959-7250993C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FA6CFFC-FD47-EF41-8393-FD8C52B756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1089890"/>
            <a:ext cx="11252200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2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0060-88DD-1F4A-A1D9-83732F04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42F28-01C7-E347-A255-CEC33C871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A371F-5AE6-4B4E-9FF3-80C09CD8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3CD01B1-73ED-5D4C-8C8E-05C719D0120E}" type="datetime1">
              <a:rPr lang="ko-KR" altLang="en-US" smtClean="0"/>
              <a:t>2023-03-28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440BD-AF9D-B84B-96D2-91BF84D04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42025-B7D8-6142-8D8D-67BF28B9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3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4A78-8BCD-8240-AEC4-60F4725A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EB15-46B4-6949-B7DD-EE2D16C76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AB35F-BE27-3441-9FA6-3032A5B5A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2B369-5DE0-AC4C-8F9C-49308C77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6C61C16-756E-D547-802A-F77D10C778F1}" type="datetime1">
              <a:rPr lang="ko-KR" altLang="en-US" smtClean="0"/>
              <a:t>2023-03-28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5B784-D5B6-D540-BE8C-DB8E8F3A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AB3AE-ED68-8541-96BF-282787E4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911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3FCC-DB1C-F44D-B3BE-7C2622A7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082F1-BECD-B340-A59D-F0657EE99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C6603-75F1-B84D-91B5-AC0C513C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EF3EC-93A7-394F-BADD-6B64D3798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693B0-16EA-5D4D-A05F-D5E2B136D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78FC0-A38E-4045-9C73-0A6FA188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765CFD9-343B-A049-8940-5386D5C56461}" type="datetime1">
              <a:rPr lang="ko-KR" altLang="en-US" smtClean="0"/>
              <a:t>2023-03-28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5AABB-A47B-084E-8995-1F8B8EC3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3987AD-A049-9647-8B2E-57D3B004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92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C55D-75C6-A848-969C-11A420E9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7954E-8E59-7843-B7D6-93E6F063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BB36647-691B-874B-A6B9-29891125B7AE}" type="datetime1">
              <a:rPr lang="ko-KR" altLang="en-US" smtClean="0"/>
              <a:t>2023-03-28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FE97D-3D7D-844E-98AC-D950C7D3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EF4A0-FF7C-B641-A8E0-672D0310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9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E64A4-38DC-8849-BC7F-F2D38181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DCAF340-C554-3742-9B38-F4E7347550CE}" type="datetime1">
              <a:rPr lang="ko-KR" altLang="en-US" smtClean="0"/>
              <a:t>2023-03-28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07DB2-EEB3-9F41-920C-B93AD610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F9B8-28B8-1641-A757-8B83337B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250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4B81-700E-4444-9818-D167D48A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6BAE-831A-8645-AE4B-356B300E2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7B885-6F4D-2E45-AEEB-109AD958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1BC9E-3BDA-9E4E-A029-E74B4141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528142E-EAA9-E640-98D2-B9AF5F3B5BE6}" type="datetime1">
              <a:rPr lang="ko-KR" altLang="en-US" smtClean="0"/>
              <a:t>2023-03-28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B0194-5656-0A45-9E72-C4F0B64A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27E65-FE48-A345-8B62-D29EC1CD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46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7731-A320-DB47-8946-3725B49D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F79BB-CF6E-A544-8E8D-384F8B337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CDDF7-FA13-E946-B987-AE9046430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3EC5-5077-A94D-BE9C-786BF656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52BB261-CC19-D142-872B-052E063BAD35}" type="datetime1">
              <a:rPr lang="ko-KR" altLang="en-US" smtClean="0"/>
              <a:t>2023-03-28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585EE-352F-C349-867A-F245993B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E9F06-E150-114D-9A59-CCCBCEF1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87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930ED-481E-4E4B-BE72-FE7C0855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08EAB-3536-B44E-B549-0F897F4B5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272" y="1825625"/>
            <a:ext cx="103975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2EFAE-58D1-B24A-A4A9-B2AF2BD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1D91-E513-0B49-92B2-47EE8B3DF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5B6892AF-0167-8348-B899-1366EF830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31720" t="37530" r="29200" b="33613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9C2B2C-91CD-E142-B35D-E2E56B4D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fld>
            <a:endParaRPr lang="en-KR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8AAA2E-604D-FA4A-B6E0-A38BA5DA262C}"/>
              </a:ext>
            </a:extLst>
          </p:cNvPr>
          <p:cNvGrpSpPr/>
          <p:nvPr/>
        </p:nvGrpSpPr>
        <p:grpSpPr>
          <a:xfrm>
            <a:off x="846310" y="1926569"/>
            <a:ext cx="10792071" cy="3423864"/>
            <a:chOff x="804283" y="3662098"/>
            <a:chExt cx="10792071" cy="2516582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D260D9F4-53D9-C546-ABD0-6B2DB971826C}"/>
                </a:ext>
              </a:extLst>
            </p:cNvPr>
            <p:cNvCxnSpPr>
              <a:cxnSpLocks/>
            </p:cNvCxnSpPr>
            <p:nvPr/>
          </p:nvCxnSpPr>
          <p:spPr>
            <a:xfrm>
              <a:off x="804283" y="4397276"/>
              <a:ext cx="10527398" cy="0"/>
            </a:xfrm>
            <a:prstGeom prst="line">
              <a:avLst/>
            </a:prstGeom>
            <a:ln w="38100">
              <a:solidFill>
                <a:srgbClr val="A03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A51BC7-14CF-6F48-BF75-BE8B8B9881A5}"/>
                </a:ext>
              </a:extLst>
            </p:cNvPr>
            <p:cNvSpPr txBox="1"/>
            <p:nvPr/>
          </p:nvSpPr>
          <p:spPr>
            <a:xfrm>
              <a:off x="804283" y="3662098"/>
              <a:ext cx="10792071" cy="101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i="0" dirty="0">
                  <a:solidFill>
                    <a:srgbClr val="000000"/>
                  </a:solidFill>
                  <a:effectLst/>
                  <a:latin typeface="Lucida Grande"/>
                </a:rPr>
                <a:t>High-resolution</a:t>
              </a:r>
              <a:r>
                <a:rPr lang="ko-KR" altLang="en-US" sz="2800" b="1" i="0" dirty="0">
                  <a:solidFill>
                    <a:srgbClr val="000000"/>
                  </a:solidFill>
                  <a:effectLst/>
                  <a:latin typeface="Lucida Grande"/>
                </a:rPr>
                <a:t> </a:t>
              </a:r>
              <a:r>
                <a:rPr lang="en-US" altLang="ko-KR" sz="2800" b="1" i="0" dirty="0">
                  <a:solidFill>
                    <a:srgbClr val="000000"/>
                  </a:solidFill>
                  <a:effectLst/>
                  <a:latin typeface="Lucida Grande"/>
                </a:rPr>
                <a:t>image</a:t>
              </a:r>
              <a:r>
                <a:rPr lang="ko-KR" altLang="en-US" sz="2800" b="1" i="0" dirty="0">
                  <a:solidFill>
                    <a:srgbClr val="000000"/>
                  </a:solidFill>
                  <a:effectLst/>
                  <a:latin typeface="Lucida Grande"/>
                </a:rPr>
                <a:t> </a:t>
              </a:r>
              <a:r>
                <a:rPr lang="en-US" altLang="ko-KR" sz="2800" b="1" i="0" dirty="0">
                  <a:solidFill>
                    <a:srgbClr val="000000"/>
                  </a:solidFill>
                  <a:effectLst/>
                  <a:latin typeface="Lucida Grande"/>
                </a:rPr>
                <a:t>reconstruction with latent diffusion models fro</a:t>
              </a:r>
              <a:r>
                <a:rPr lang="en-US" altLang="ko-KR" sz="2800" b="1" dirty="0">
                  <a:solidFill>
                    <a:srgbClr val="000000"/>
                  </a:solidFill>
                  <a:latin typeface="Lucida Grande"/>
                </a:rPr>
                <a:t>m human brain activity</a:t>
              </a:r>
              <a:endParaRPr lang="en-US" altLang="ko-KR" sz="2800" b="1" i="0" dirty="0">
                <a:solidFill>
                  <a:srgbClr val="000000"/>
                </a:solidFill>
                <a:effectLst/>
                <a:latin typeface="Lucida Grande"/>
              </a:endParaRPr>
            </a:p>
            <a:p>
              <a:endParaRPr kumimoji="1" lang="en-US" altLang="ko-Kore-KR" sz="2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4DF41C-9AF5-F84C-A87A-7342F34147CA}"/>
                </a:ext>
              </a:extLst>
            </p:cNvPr>
            <p:cNvSpPr txBox="1"/>
            <p:nvPr/>
          </p:nvSpPr>
          <p:spPr>
            <a:xfrm>
              <a:off x="9051826" y="5043058"/>
              <a:ext cx="2279855" cy="1135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kumimoji="1" lang="en-US" altLang="ko-KR" sz="2000" b="1" dirty="0"/>
            </a:p>
            <a:p>
              <a:pPr algn="r">
                <a:lnSpc>
                  <a:spcPct val="120000"/>
                </a:lnSpc>
              </a:pPr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2021311097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Myeonggyo</a:t>
              </a:r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 Jeong</a:t>
              </a:r>
              <a:endParaRPr kumimoji="1" lang="en-US" altLang="ko-KR" sz="2000" dirty="0"/>
            </a:p>
            <a:p>
              <a:pPr algn="r">
                <a:lnSpc>
                  <a:spcPct val="120000"/>
                </a:lnSpc>
              </a:pPr>
              <a:endParaRPr kumimoji="1" lang="en-US" altLang="ko-Kore-KR" sz="2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59574" y="-6521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EC04083-58D9-19A8-1BAC-30297CC2A3BF}"/>
              </a:ext>
            </a:extLst>
          </p:cNvPr>
          <p:cNvSpPr txBox="1"/>
          <p:nvPr/>
        </p:nvSpPr>
        <p:spPr>
          <a:xfrm>
            <a:off x="4806021" y="4255842"/>
            <a:ext cx="10297294" cy="349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0" i="0" u="none" strike="noStrike" baseline="0" dirty="0">
                <a:latin typeface="NimbusRomNo9L-Regu"/>
              </a:rPr>
              <a:t>Schematic of LDM</a:t>
            </a:r>
            <a:endParaRPr kumimoji="1" lang="en-US" altLang="ko-Kore-KR" sz="1400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5FE42-AE03-2CF7-506F-126DEF9B0A30}"/>
              </a:ext>
            </a:extLst>
          </p:cNvPr>
          <p:cNvSpPr txBox="1"/>
          <p:nvPr/>
        </p:nvSpPr>
        <p:spPr>
          <a:xfrm>
            <a:off x="515408" y="675847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sz="1800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Latent Diffusion Model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5A87D4-3273-2E9D-0052-784F9CD56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41" y="1668970"/>
            <a:ext cx="6243198" cy="26701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FCCB608-CAAB-F2C4-7733-D56DC734B3EF}"/>
              </a:ext>
            </a:extLst>
          </p:cNvPr>
          <p:cNvSpPr/>
          <p:nvPr/>
        </p:nvSpPr>
        <p:spPr>
          <a:xfrm>
            <a:off x="3873260" y="2035834"/>
            <a:ext cx="664234" cy="70736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C7492-FDCF-4CEF-901B-C3E2DD170AF5}"/>
              </a:ext>
            </a:extLst>
          </p:cNvPr>
          <p:cNvSpPr txBox="1"/>
          <p:nvPr/>
        </p:nvSpPr>
        <p:spPr>
          <a:xfrm>
            <a:off x="4088921" y="2709921"/>
            <a:ext cx="7539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u="none" strike="noStrike" baseline="0" dirty="0">
                <a:solidFill>
                  <a:srgbClr val="0070C0"/>
                </a:solidFill>
                <a:latin typeface="NimbusRomNo9L-Regu"/>
              </a:rPr>
              <a:t>image encoder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506B01-2290-E74A-5D1C-410B699B30F2}"/>
              </a:ext>
            </a:extLst>
          </p:cNvPr>
          <p:cNvSpPr/>
          <p:nvPr/>
        </p:nvSpPr>
        <p:spPr>
          <a:xfrm>
            <a:off x="3881886" y="3045651"/>
            <a:ext cx="664234" cy="707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5B753-8635-9458-7DC7-C5E71DF8D5B5}"/>
              </a:ext>
            </a:extLst>
          </p:cNvPr>
          <p:cNvSpPr txBox="1"/>
          <p:nvPr/>
        </p:nvSpPr>
        <p:spPr>
          <a:xfrm>
            <a:off x="4088921" y="3747691"/>
            <a:ext cx="7539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u="none" strike="noStrike" baseline="0" dirty="0">
                <a:solidFill>
                  <a:srgbClr val="FF0000"/>
                </a:solidFill>
                <a:latin typeface="NimbusRomNo9L-Regu"/>
              </a:rPr>
              <a:t>image </a:t>
            </a:r>
            <a:r>
              <a:rPr lang="en-US" altLang="ko-KR" sz="1400" b="1" dirty="0">
                <a:solidFill>
                  <a:srgbClr val="FF0000"/>
                </a:solidFill>
                <a:latin typeface="NimbusRomNo9L-Regu"/>
              </a:rPr>
              <a:t>decoder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B4D653-F6A6-56F9-4B01-E072EF05618D}"/>
              </a:ext>
            </a:extLst>
          </p:cNvPr>
          <p:cNvSpPr/>
          <p:nvPr/>
        </p:nvSpPr>
        <p:spPr>
          <a:xfrm>
            <a:off x="6814088" y="3673083"/>
            <a:ext cx="664234" cy="7073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575332-AE02-8AB5-32AD-046349A9ADF9}"/>
              </a:ext>
            </a:extLst>
          </p:cNvPr>
          <p:cNvSpPr txBox="1"/>
          <p:nvPr/>
        </p:nvSpPr>
        <p:spPr>
          <a:xfrm>
            <a:off x="7001774" y="4373947"/>
            <a:ext cx="7539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NimbusRomNo9L-Regu"/>
              </a:rPr>
              <a:t>text</a:t>
            </a:r>
            <a:r>
              <a:rPr lang="en-US" altLang="ko-KR" sz="1400" b="1" i="0" u="none" strike="noStrike" baseline="0" dirty="0">
                <a:solidFill>
                  <a:srgbClr val="FFC000"/>
                </a:solidFill>
                <a:latin typeface="NimbusRomNo9L-Regu"/>
              </a:rPr>
              <a:t> </a:t>
            </a:r>
            <a:r>
              <a:rPr lang="en-US" altLang="ko-KR" sz="1400" b="1" dirty="0">
                <a:solidFill>
                  <a:srgbClr val="FFC000"/>
                </a:solidFill>
                <a:latin typeface="NimbusRomNo9L-Regu"/>
              </a:rPr>
              <a:t>encoder (CLIP)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 animBg="1"/>
      <p:bldP spid="14" grpId="0"/>
      <p:bldP spid="15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59574" y="0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575332-AE02-8AB5-32AD-046349A9ADF9}"/>
              </a:ext>
            </a:extLst>
          </p:cNvPr>
          <p:cNvSpPr txBox="1"/>
          <p:nvPr/>
        </p:nvSpPr>
        <p:spPr>
          <a:xfrm>
            <a:off x="1804538" y="5354660"/>
            <a:ext cx="753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C : latent representation of texts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109A8-52B0-917D-E2BD-6937E16BF6E9}"/>
              </a:ext>
            </a:extLst>
          </p:cNvPr>
          <p:cNvSpPr txBox="1"/>
          <p:nvPr/>
        </p:nvSpPr>
        <p:spPr>
          <a:xfrm>
            <a:off x="1804538" y="5908659"/>
            <a:ext cx="753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Zc</a:t>
            </a:r>
            <a:r>
              <a:rPr lang="en-US" altLang="ko-KR" b="1" dirty="0">
                <a:solidFill>
                  <a:srgbClr val="FF0000"/>
                </a:solidFill>
              </a:rPr>
              <a:t> : generated latent representation of modified by the model with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B831A-D786-3432-07EC-6D2C0B4584C4}"/>
              </a:ext>
            </a:extLst>
          </p:cNvPr>
          <p:cNvSpPr txBox="1"/>
          <p:nvPr/>
        </p:nvSpPr>
        <p:spPr>
          <a:xfrm>
            <a:off x="1828874" y="4814517"/>
            <a:ext cx="8736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NimbusRomNo9L-Regu"/>
              </a:rPr>
              <a:t>Z : latent representation of the original  image compressed by the autoencoder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BF2823-A36D-0A01-D3C0-4118FDD35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41" y="1668970"/>
            <a:ext cx="6243198" cy="2670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F4299-002C-DA22-64F6-5CB1C7650465}"/>
              </a:ext>
            </a:extLst>
          </p:cNvPr>
          <p:cNvSpPr txBox="1"/>
          <p:nvPr/>
        </p:nvSpPr>
        <p:spPr>
          <a:xfrm>
            <a:off x="515408" y="664802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sz="1800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Latent Diffusion 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56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59572" y="0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75FE42-AE03-2CF7-506F-126DEF9B0A30}"/>
              </a:ext>
            </a:extLst>
          </p:cNvPr>
          <p:cNvSpPr txBox="1"/>
          <p:nvPr/>
        </p:nvSpPr>
        <p:spPr>
          <a:xfrm>
            <a:off x="487402" y="679026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Decoding : reconstructing images from fMRI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DB6B4-0B32-54E9-DE66-5EE1975D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22" y="2037837"/>
            <a:ext cx="5723699" cy="31265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BFBE2-5AB3-4FB7-49DF-B344D43433AB}"/>
              </a:ext>
            </a:extLst>
          </p:cNvPr>
          <p:cNvSpPr txBox="1"/>
          <p:nvPr/>
        </p:nvSpPr>
        <p:spPr>
          <a:xfrm>
            <a:off x="5997349" y="2355734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baseline="0" dirty="0">
                <a:latin typeface="NimbusRomNo9L-Regu"/>
              </a:rPr>
              <a:t>(</a:t>
            </a:r>
            <a:r>
              <a:rPr lang="en-US" altLang="ko-KR" sz="1400" b="0" i="0" u="none" strike="noStrike" baseline="0" dirty="0" err="1">
                <a:latin typeface="NimbusRomNo9L-Regu"/>
              </a:rPr>
              <a:t>i</a:t>
            </a:r>
            <a:r>
              <a:rPr lang="en-US" altLang="ko-KR" sz="1400" b="0" i="0" u="none" strike="noStrike" baseline="0" dirty="0">
                <a:latin typeface="NimbusRomNo9L-Regu"/>
              </a:rPr>
              <a:t>)</a:t>
            </a:r>
            <a:r>
              <a:rPr lang="en-US" altLang="ko-KR" sz="1400" b="0" i="0" u="none" strike="noStrike" dirty="0">
                <a:latin typeface="NimbusRomNo9L-Regu"/>
              </a:rPr>
              <a:t>  </a:t>
            </a:r>
            <a:r>
              <a:rPr lang="ko-KR" altLang="en-US" sz="1400" dirty="0" err="1"/>
              <a:t>latent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representation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the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z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presented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image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X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fMRI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signals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within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      </a:t>
            </a:r>
            <a:r>
              <a:rPr lang="ko-KR" altLang="en-US" sz="1400" b="1" dirty="0" err="1">
                <a:solidFill>
                  <a:srgbClr val="FF0000"/>
                </a:solidFill>
              </a:rPr>
              <a:t>early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visual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cortex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/>
              <a:t>--&gt;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produce coarse decoded images </a:t>
            </a:r>
            <a:r>
              <a:rPr lang="en-US" altLang="ko-KR" sz="1400" dirty="0" err="1"/>
              <a:t>Xz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C19BD2-6871-1560-1BAB-EEB5057F78E9}"/>
              </a:ext>
            </a:extLst>
          </p:cNvPr>
          <p:cNvSpPr txBox="1"/>
          <p:nvPr/>
        </p:nvSpPr>
        <p:spPr>
          <a:xfrm>
            <a:off x="5997349" y="3368128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u="none" strike="noStrike" baseline="0" dirty="0">
                <a:latin typeface="NimbusRomNo9L-Regu"/>
              </a:rPr>
              <a:t>(ii)  add noise to </a:t>
            </a:r>
            <a:r>
              <a:rPr lang="en-US" altLang="ko-KR" sz="1400" b="0" i="0" u="none" strike="noStrike" baseline="0" dirty="0" err="1">
                <a:latin typeface="CMBX10"/>
              </a:rPr>
              <a:t>X</a:t>
            </a:r>
            <a:r>
              <a:rPr lang="en-US" altLang="ko-KR" sz="1400" b="0" i="0" u="none" strike="noStrike" baseline="0" dirty="0" err="1">
                <a:latin typeface="CMBX7"/>
              </a:rPr>
              <a:t>z</a:t>
            </a:r>
            <a:r>
              <a:rPr lang="en-US" altLang="ko-KR" sz="1400" dirty="0">
                <a:latin typeface="NimbusRomNo9L-Regu"/>
              </a:rPr>
              <a:t> </a:t>
            </a:r>
            <a:r>
              <a:rPr lang="en-US" altLang="ko-KR" sz="1400" b="0" i="0" u="none" strike="noStrike" baseline="0" dirty="0">
                <a:latin typeface="NimbusRomNo9L-Regu"/>
              </a:rPr>
              <a:t>through the diffusion process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EE5CC-53F3-7347-154D-16B0F406EE89}"/>
              </a:ext>
            </a:extLst>
          </p:cNvPr>
          <p:cNvSpPr txBox="1"/>
          <p:nvPr/>
        </p:nvSpPr>
        <p:spPr>
          <a:xfrm>
            <a:off x="5997349" y="4232991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u="none" strike="noStrike" baseline="0" dirty="0">
                <a:latin typeface="NimbusRomNo9L-Regu"/>
              </a:rPr>
              <a:t>(iii)  decode latent text representations </a:t>
            </a:r>
            <a:r>
              <a:rPr lang="en-US" altLang="ko-KR" sz="1400" b="0" i="0" u="none" strike="noStrike" baseline="0" dirty="0">
                <a:latin typeface="CMBX10"/>
              </a:rPr>
              <a:t>c </a:t>
            </a:r>
            <a:r>
              <a:rPr lang="en-US" altLang="ko-KR" sz="1400" b="0" i="0" u="none" strike="noStrike" baseline="0" dirty="0">
                <a:latin typeface="NimbusRomNo9L-Regu"/>
              </a:rPr>
              <a:t>from fMRI signals within </a:t>
            </a:r>
          </a:p>
          <a:p>
            <a:pPr algn="l"/>
            <a:r>
              <a:rPr lang="en-US" altLang="ko-KR" sz="1400" b="1" i="0" u="none" strike="noStrike" baseline="0" dirty="0">
                <a:solidFill>
                  <a:srgbClr val="FF0000"/>
                </a:solidFill>
                <a:latin typeface="NimbusRomNo9L-Regu"/>
              </a:rPr>
              <a:t>        higher (ventral) visual cortex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41622F-F75C-428B-2179-47BA805DC8D0}"/>
              </a:ext>
            </a:extLst>
          </p:cNvPr>
          <p:cNvSpPr txBox="1"/>
          <p:nvPr/>
        </p:nvSpPr>
        <p:spPr>
          <a:xfrm>
            <a:off x="750694" y="5567203"/>
            <a:ext cx="12044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The </a:t>
            </a:r>
            <a:r>
              <a:rPr lang="ko-KR" altLang="en-US" sz="2000" dirty="0" err="1"/>
              <a:t>only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training</a:t>
            </a:r>
            <a:r>
              <a:rPr lang="ko-KR" altLang="en-US" sz="2000" dirty="0"/>
              <a:t> </a:t>
            </a:r>
            <a:r>
              <a:rPr lang="ko-KR" altLang="en-US" sz="2000" dirty="0" err="1"/>
              <a:t>required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to</a:t>
            </a:r>
            <a:r>
              <a:rPr lang="ko-KR" altLang="en-US" sz="2000" dirty="0"/>
              <a:t> </a:t>
            </a:r>
            <a:r>
              <a:rPr lang="ko-KR" altLang="en-US" sz="2000" dirty="0" err="1"/>
              <a:t>construct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linear</a:t>
            </a:r>
            <a:r>
              <a:rPr lang="ko-KR" altLang="en-US" sz="2000" dirty="0"/>
              <a:t> </a:t>
            </a:r>
            <a:r>
              <a:rPr lang="ko-KR" altLang="en-US" sz="2000" dirty="0" err="1"/>
              <a:t>models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that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map</a:t>
            </a:r>
            <a:r>
              <a:rPr lang="ko-KR" altLang="en-US" sz="2000" dirty="0"/>
              <a:t> </a:t>
            </a:r>
            <a:r>
              <a:rPr lang="ko-KR" altLang="en-US" sz="2000" dirty="0" err="1"/>
              <a:t>fMRI</a:t>
            </a:r>
            <a:r>
              <a:rPr lang="ko-KR" altLang="en-US" sz="2000" dirty="0"/>
              <a:t> </a:t>
            </a:r>
            <a:r>
              <a:rPr lang="ko-KR" altLang="en-US" sz="2000" dirty="0" err="1"/>
              <a:t>signals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to</a:t>
            </a:r>
            <a:r>
              <a:rPr lang="ko-KR" altLang="en-US" sz="2000" dirty="0"/>
              <a:t> </a:t>
            </a:r>
            <a:r>
              <a:rPr lang="ko-KR" altLang="en-US" sz="2000" dirty="0" err="1"/>
              <a:t>each</a:t>
            </a:r>
            <a:r>
              <a:rPr lang="ko-KR" altLang="en-US" sz="2000" dirty="0"/>
              <a:t> LDM </a:t>
            </a:r>
            <a:r>
              <a:rPr lang="ko-KR" altLang="en-US" sz="2000" dirty="0" err="1"/>
              <a:t>component</a:t>
            </a:r>
            <a:endParaRPr lang="ko-KR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7DDEFB-69A3-5F39-7F44-A5962C1298E0}"/>
              </a:ext>
            </a:extLst>
          </p:cNvPr>
          <p:cNvSpPr txBox="1"/>
          <p:nvPr/>
        </p:nvSpPr>
        <p:spPr>
          <a:xfrm>
            <a:off x="4646755" y="5922885"/>
            <a:ext cx="6463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L2-regularized </a:t>
            </a:r>
            <a:r>
              <a:rPr lang="ko-KR" altLang="en-US" sz="1400" b="1" dirty="0" err="1">
                <a:solidFill>
                  <a:srgbClr val="0070C0"/>
                </a:solidFill>
              </a:rPr>
              <a:t>linear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>
                <a:solidFill>
                  <a:srgbClr val="0070C0"/>
                </a:solidFill>
              </a:rPr>
              <a:t>regression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CAE08D-3439-EE90-4A35-A512BBB315C8}"/>
              </a:ext>
            </a:extLst>
          </p:cNvPr>
          <p:cNvSpPr/>
          <p:nvPr/>
        </p:nvSpPr>
        <p:spPr>
          <a:xfrm>
            <a:off x="5073330" y="5620499"/>
            <a:ext cx="1451295" cy="3178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55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  <p:bldP spid="28" grpId="0"/>
      <p:bldP spid="30" grpId="0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59574" y="-10233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75FE42-AE03-2CF7-506F-126DEF9B0A30}"/>
              </a:ext>
            </a:extLst>
          </p:cNvPr>
          <p:cNvSpPr txBox="1"/>
          <p:nvPr/>
        </p:nvSpPr>
        <p:spPr>
          <a:xfrm>
            <a:off x="554834" y="662556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Then, what is the </a:t>
            </a:r>
            <a:r>
              <a:rPr kumimoji="1" lang="en-US" altLang="ko-Kore-KR" b="1" dirty="0">
                <a:solidFill>
                  <a:srgbClr val="FF0000"/>
                </a:solidFill>
                <a:latin typeface="Seravek Medium" panose="020B0503040000020004" pitchFamily="34" charset="0"/>
                <a:ea typeface="DXKPMStd Bold" panose="02020600000000000000" pitchFamily="18" charset="-127"/>
              </a:rPr>
              <a:t>‘CLIP’</a:t>
            </a: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?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6DC40-F352-2EE5-FFB0-82A8DB9D50BA}"/>
              </a:ext>
            </a:extLst>
          </p:cNvPr>
          <p:cNvSpPr txBox="1"/>
          <p:nvPr/>
        </p:nvSpPr>
        <p:spPr>
          <a:xfrm>
            <a:off x="800949" y="5366780"/>
            <a:ext cx="10543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sohne"/>
              </a:rPr>
              <a:t>CLIP is an open source, </a:t>
            </a:r>
            <a:r>
              <a:rPr lang="en-US" altLang="ko-KR" sz="1600" b="1" i="0" dirty="0">
                <a:effectLst/>
                <a:latin typeface="sohne"/>
              </a:rPr>
              <a:t>multi-modal</a:t>
            </a:r>
            <a:r>
              <a:rPr lang="en-US" altLang="ko-KR" sz="1600" b="0" i="0" dirty="0">
                <a:effectLst/>
                <a:latin typeface="sohne"/>
              </a:rPr>
              <a:t>, zero-shot model. Given an image and text descriptions, the model can predict the most relevant text description for that image, without optimizing for a particular task.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7EEC-F6C4-622F-5854-4465819A248E}"/>
              </a:ext>
            </a:extLst>
          </p:cNvPr>
          <p:cNvSpPr txBox="1"/>
          <p:nvPr/>
        </p:nvSpPr>
        <p:spPr>
          <a:xfrm>
            <a:off x="464555" y="1663230"/>
            <a:ext cx="6275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imbusRomNo9L-Regu"/>
              </a:rPr>
              <a:t>Using Image – Text pair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3B348B-CB6B-4EE2-C219-84EB56E71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700" y="2099777"/>
            <a:ext cx="8758999" cy="2436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335FE7-3B84-4C22-8973-05E768A27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55" y="1635195"/>
            <a:ext cx="11058703" cy="4316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7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5">
            <a:extLst>
              <a:ext uri="{FF2B5EF4-FFF2-40B4-BE49-F238E27FC236}">
                <a16:creationId xmlns:a16="http://schemas.microsoft.com/office/drawing/2014/main" id="{08CBF652-98B7-6FD0-6CF8-9526799DDD5F}"/>
              </a:ext>
            </a:extLst>
          </p:cNvPr>
          <p:cNvSpPr/>
          <p:nvPr/>
        </p:nvSpPr>
        <p:spPr>
          <a:xfrm>
            <a:off x="30595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직사각형 15">
            <a:extLst>
              <a:ext uri="{FF2B5EF4-FFF2-40B4-BE49-F238E27FC236}">
                <a16:creationId xmlns:a16="http://schemas.microsoft.com/office/drawing/2014/main" id="{5EFF3014-348B-CB7E-2765-8B352293669E}"/>
              </a:ext>
            </a:extLst>
          </p:cNvPr>
          <p:cNvSpPr/>
          <p:nvPr/>
        </p:nvSpPr>
        <p:spPr>
          <a:xfrm>
            <a:off x="6111385" y="214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15">
            <a:extLst>
              <a:ext uri="{FF2B5EF4-FFF2-40B4-BE49-F238E27FC236}">
                <a16:creationId xmlns:a16="http://schemas.microsoft.com/office/drawing/2014/main" id="{8804259F-401E-C16C-2D14-18B373471646}"/>
              </a:ext>
            </a:extLst>
          </p:cNvPr>
          <p:cNvSpPr/>
          <p:nvPr/>
        </p:nvSpPr>
        <p:spPr>
          <a:xfrm>
            <a:off x="9155574" y="0"/>
            <a:ext cx="3032542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0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AB4233-D624-6D7D-F996-DF626A1723EA}"/>
              </a:ext>
            </a:extLst>
          </p:cNvPr>
          <p:cNvSpPr txBox="1"/>
          <p:nvPr/>
        </p:nvSpPr>
        <p:spPr>
          <a:xfrm>
            <a:off x="1110411" y="60132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u="none" strike="noStrike" baseline="0" dirty="0">
                <a:latin typeface="NimbusRomNo9L-Regu"/>
              </a:rPr>
              <a:t>Presented (red box) and reconstructed images using </a:t>
            </a:r>
            <a:r>
              <a:rPr lang="en-US" altLang="ko-KR" sz="1400" dirty="0">
                <a:latin typeface="CMBX9"/>
              </a:rPr>
              <a:t>Z</a:t>
            </a:r>
            <a:r>
              <a:rPr lang="en-US" altLang="ko-KR" sz="1400" b="0" i="0" u="none" strike="noStrike" baseline="0" dirty="0">
                <a:latin typeface="NimbusRomNo9L-Regu"/>
              </a:rPr>
              <a:t>, </a:t>
            </a:r>
            <a:r>
              <a:rPr lang="en-US" altLang="ko-KR" sz="1400" dirty="0">
                <a:latin typeface="CMBX9"/>
              </a:rPr>
              <a:t>C</a:t>
            </a:r>
            <a:r>
              <a:rPr lang="en-US" altLang="ko-KR" sz="1400" b="0" i="0" u="none" strike="noStrike" baseline="0" dirty="0">
                <a:latin typeface="NimbusRomNo9L-Regu"/>
              </a:rPr>
              <a:t>, </a:t>
            </a:r>
            <a:r>
              <a:rPr lang="en-US" altLang="ko-KR" sz="1400" dirty="0">
                <a:latin typeface="NimbusRomNo9L-Regu"/>
              </a:rPr>
              <a:t>and </a:t>
            </a:r>
            <a:r>
              <a:rPr lang="en-US" altLang="ko-KR" sz="1400" dirty="0" err="1">
                <a:latin typeface="CMBX9"/>
              </a:rPr>
              <a:t>Z</a:t>
            </a:r>
            <a:r>
              <a:rPr lang="en-US" altLang="ko-KR" sz="1400" b="0" i="0" u="none" strike="noStrike" baseline="0" dirty="0" err="1">
                <a:latin typeface="CMBX6"/>
              </a:rPr>
              <a:t>c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A567DD-3D20-4568-7CD4-25919163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56" y="1595966"/>
            <a:ext cx="4926402" cy="43913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6BCF42-1C9A-397C-7374-63A6F824C915}"/>
              </a:ext>
            </a:extLst>
          </p:cNvPr>
          <p:cNvSpPr txBox="1"/>
          <p:nvPr/>
        </p:nvSpPr>
        <p:spPr>
          <a:xfrm>
            <a:off x="6150766" y="2335894"/>
            <a:ext cx="6224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 dirty="0">
                <a:latin typeface="NimbusRomNo9L-Regu"/>
              </a:rPr>
              <a:t>Z</a:t>
            </a:r>
            <a:r>
              <a:rPr lang="en-US" altLang="ko-KR" sz="1400" b="0" i="0" u="none" strike="noStrike" baseline="0" dirty="0">
                <a:latin typeface="NimbusRomNo9L-Regu"/>
              </a:rPr>
              <a:t> : images reconstructed </a:t>
            </a:r>
            <a:r>
              <a:rPr lang="en-US" altLang="ko-KR" sz="1400" b="1" i="0" u="none" strike="noStrike" baseline="0" dirty="0">
                <a:latin typeface="NimbusRomNo9L-Regu"/>
              </a:rPr>
              <a:t>using only </a:t>
            </a:r>
            <a:r>
              <a:rPr lang="en-US" altLang="ko-KR" sz="1400" b="1" i="0" u="none" strike="noStrike" baseline="0" dirty="0">
                <a:latin typeface="CMBX10"/>
              </a:rPr>
              <a:t>z </a:t>
            </a:r>
            <a:r>
              <a:rPr lang="en-US" altLang="ko-KR" sz="1400" b="0" i="0" u="none" strike="noStrike" baseline="0" dirty="0">
                <a:latin typeface="NimbusRomNo9L-Regu"/>
              </a:rPr>
              <a:t>were </a:t>
            </a:r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NimbusRomNo9L-Regu"/>
              </a:rPr>
              <a:t>visually consistent with the original   </a:t>
            </a: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NimbusRomNo9L-Regu"/>
              </a:rPr>
              <a:t>     </a:t>
            </a:r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NimbusRomNo9L-Regu"/>
              </a:rPr>
              <a:t>images</a:t>
            </a:r>
            <a:r>
              <a:rPr lang="en-US" altLang="ko-KR" sz="1400" b="0" i="0" u="none" strike="noStrike" baseline="0" dirty="0">
                <a:latin typeface="NimbusRomNo9L-Regu"/>
              </a:rPr>
              <a:t>, but </a:t>
            </a:r>
            <a:r>
              <a:rPr lang="en-US" altLang="ko-KR" sz="1400" b="0" i="0" u="none" strike="noStrike" baseline="0" dirty="0">
                <a:solidFill>
                  <a:schemeClr val="accent1"/>
                </a:solidFill>
                <a:latin typeface="NimbusRomNo9L-Regu"/>
              </a:rPr>
              <a:t>failed to capture their semantic content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6C3E37-B01C-580F-8574-4D2EB9AEC285}"/>
              </a:ext>
            </a:extLst>
          </p:cNvPr>
          <p:cNvSpPr txBox="1"/>
          <p:nvPr/>
        </p:nvSpPr>
        <p:spPr>
          <a:xfrm>
            <a:off x="6154960" y="3897107"/>
            <a:ext cx="6170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 dirty="0">
                <a:latin typeface="NimbusRomNo9L-Regu"/>
              </a:rPr>
              <a:t>C</a:t>
            </a:r>
            <a:r>
              <a:rPr lang="en-US" altLang="ko-KR" sz="1400" b="0" i="0" u="none" strike="noStrike" baseline="0" dirty="0">
                <a:latin typeface="NimbusRomNo9L-Regu"/>
              </a:rPr>
              <a:t> : images reconstructed </a:t>
            </a:r>
            <a:r>
              <a:rPr lang="en-US" altLang="ko-KR" sz="1400" b="1" i="0" u="none" strike="noStrike" baseline="0" dirty="0">
                <a:latin typeface="NimbusRomNo9L-Regu"/>
              </a:rPr>
              <a:t>using only </a:t>
            </a:r>
            <a:r>
              <a:rPr lang="en-US" altLang="ko-KR" sz="1400" b="1" i="0" u="none" strike="noStrike" baseline="0" dirty="0">
                <a:latin typeface="CMBX10"/>
              </a:rPr>
              <a:t>c</a:t>
            </a:r>
            <a:r>
              <a:rPr lang="en-US" altLang="ko-KR" sz="1400" b="0" i="0" u="none" strike="noStrike" baseline="0" dirty="0">
                <a:latin typeface="CMBX10"/>
              </a:rPr>
              <a:t> </a:t>
            </a:r>
            <a:r>
              <a:rPr lang="en-US" altLang="ko-KR" sz="1400" b="0" i="0" u="none" strike="noStrike" baseline="0" dirty="0">
                <a:latin typeface="NimbusRomNo9L-Regu"/>
              </a:rPr>
              <a:t>generated images with </a:t>
            </a:r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NimbusRomNo9L-Regu"/>
              </a:rPr>
              <a:t>high semantic </a:t>
            </a:r>
          </a:p>
          <a:p>
            <a:pPr algn="l"/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NimbusRomNo9L-Regu"/>
              </a:rPr>
              <a:t>fidelity</a:t>
            </a:r>
            <a:r>
              <a:rPr lang="en-US" altLang="ko-KR" sz="1400" b="0" i="0" u="none" strike="noStrike" baseline="0" dirty="0">
                <a:latin typeface="NimbusRomNo9L-Regu"/>
              </a:rPr>
              <a:t> but </a:t>
            </a:r>
            <a:r>
              <a:rPr lang="en-US" altLang="ko-KR" sz="1400" b="0" i="0" u="none" strike="noStrike" baseline="0" dirty="0">
                <a:solidFill>
                  <a:schemeClr val="accent1"/>
                </a:solidFill>
                <a:latin typeface="NimbusRomNo9L-Regu"/>
              </a:rPr>
              <a:t>were visually inconsistent</a:t>
            </a:r>
            <a:r>
              <a:rPr lang="en-US" altLang="ko-KR" sz="1400" b="0" i="0" u="none" strike="noStrike" baseline="0" dirty="0">
                <a:latin typeface="NimbusRomNo9L-Regu"/>
              </a:rPr>
              <a:t>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32EC0-F690-DB70-ADA0-EC7F3770FA1E}"/>
              </a:ext>
            </a:extLst>
          </p:cNvPr>
          <p:cNvSpPr txBox="1"/>
          <p:nvPr/>
        </p:nvSpPr>
        <p:spPr>
          <a:xfrm>
            <a:off x="6175776" y="5485392"/>
            <a:ext cx="617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Zc</a:t>
            </a:r>
            <a:r>
              <a:rPr lang="en-US" altLang="ko-KR" sz="1400" dirty="0"/>
              <a:t> : </a:t>
            </a:r>
            <a:r>
              <a:rPr lang="ko-KR" altLang="en-US" sz="1400" dirty="0" err="1"/>
              <a:t>images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reconstructed</a:t>
            </a:r>
            <a:r>
              <a:rPr lang="ko-KR" altLang="en-US" sz="1400" dirty="0"/>
              <a:t> </a:t>
            </a:r>
            <a:r>
              <a:rPr lang="ko-KR" altLang="en-US" sz="1400" b="1" dirty="0" err="1"/>
              <a:t>using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Zc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generate</a:t>
            </a:r>
            <a:r>
              <a:rPr lang="ko-KR" altLang="en-US" sz="1400" dirty="0"/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high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resolution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images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err="1"/>
              <a:t>with</a:t>
            </a:r>
            <a:r>
              <a:rPr lang="ko-KR" altLang="en-US" sz="1400" dirty="0"/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high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semantic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fidelity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DBEF3-375A-B7D9-EFBE-39EDCBEC4547}"/>
              </a:ext>
            </a:extLst>
          </p:cNvPr>
          <p:cNvSpPr txBox="1"/>
          <p:nvPr/>
        </p:nvSpPr>
        <p:spPr>
          <a:xfrm>
            <a:off x="546125" y="671885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Decoding Results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8909D1-4407-1227-D329-8FDE40334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826" y="1628571"/>
            <a:ext cx="1083836" cy="7297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4EB341-081B-D8A5-F3BB-6504CBC6A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826" y="3093016"/>
            <a:ext cx="1166799" cy="7791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CB5F48-95DB-146A-F86D-FF210F0AA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52" y="4698188"/>
            <a:ext cx="1083836" cy="7297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0847B3-40BF-F847-8C04-3D84706A2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523" y="4648869"/>
            <a:ext cx="1166799" cy="77910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F8C6E2-B89F-04B9-F015-4579FDCBE52C}"/>
              </a:ext>
            </a:extLst>
          </p:cNvPr>
          <p:cNvSpPr/>
          <p:nvPr/>
        </p:nvSpPr>
        <p:spPr>
          <a:xfrm>
            <a:off x="7216856" y="4874130"/>
            <a:ext cx="176463" cy="146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29E5F1-071A-5EC7-DAB1-BF5A1908FB48}"/>
              </a:ext>
            </a:extLst>
          </p:cNvPr>
          <p:cNvSpPr txBox="1"/>
          <p:nvPr/>
        </p:nvSpPr>
        <p:spPr>
          <a:xfrm>
            <a:off x="7461496" y="4831534"/>
            <a:ext cx="396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NimbusRomNo9L-Regu"/>
              </a:rPr>
              <a:t>+</a:t>
            </a:r>
            <a:endParaRPr lang="ko-KR" altLang="en-US" sz="2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8FEA17-60B9-5DC0-7C2F-8813F687879A}"/>
              </a:ext>
            </a:extLst>
          </p:cNvPr>
          <p:cNvSpPr/>
          <p:nvPr/>
        </p:nvSpPr>
        <p:spPr>
          <a:xfrm>
            <a:off x="7204430" y="1808646"/>
            <a:ext cx="176463" cy="146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7A07159-92F2-150B-B114-086F0A0B69DF}"/>
              </a:ext>
            </a:extLst>
          </p:cNvPr>
          <p:cNvSpPr/>
          <p:nvPr/>
        </p:nvSpPr>
        <p:spPr>
          <a:xfrm>
            <a:off x="3882" y="-2149"/>
            <a:ext cx="3059575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F8CBFEB-CF19-C770-8A81-07D28B0DC73E}"/>
              </a:ext>
            </a:extLst>
          </p:cNvPr>
          <p:cNvSpPr/>
          <p:nvPr/>
        </p:nvSpPr>
        <p:spPr>
          <a:xfrm>
            <a:off x="6080616" y="-2149"/>
            <a:ext cx="609243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28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21" grpId="0" animBg="1"/>
      <p:bldP spid="25" grpId="0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5">
            <a:extLst>
              <a:ext uri="{FF2B5EF4-FFF2-40B4-BE49-F238E27FC236}">
                <a16:creationId xmlns:a16="http://schemas.microsoft.com/office/drawing/2014/main" id="{08CBF652-98B7-6FD0-6CF8-9526799DDD5F}"/>
              </a:ext>
            </a:extLst>
          </p:cNvPr>
          <p:cNvSpPr/>
          <p:nvPr/>
        </p:nvSpPr>
        <p:spPr>
          <a:xfrm>
            <a:off x="30595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직사각형 15">
            <a:extLst>
              <a:ext uri="{FF2B5EF4-FFF2-40B4-BE49-F238E27FC236}">
                <a16:creationId xmlns:a16="http://schemas.microsoft.com/office/drawing/2014/main" id="{5EFF3014-348B-CB7E-2765-8B352293669E}"/>
              </a:ext>
            </a:extLst>
          </p:cNvPr>
          <p:cNvSpPr/>
          <p:nvPr/>
        </p:nvSpPr>
        <p:spPr>
          <a:xfrm>
            <a:off x="6111385" y="214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15">
            <a:extLst>
              <a:ext uri="{FF2B5EF4-FFF2-40B4-BE49-F238E27FC236}">
                <a16:creationId xmlns:a16="http://schemas.microsoft.com/office/drawing/2014/main" id="{8804259F-401E-C16C-2D14-18B373471646}"/>
              </a:ext>
            </a:extLst>
          </p:cNvPr>
          <p:cNvSpPr/>
          <p:nvPr/>
        </p:nvSpPr>
        <p:spPr>
          <a:xfrm>
            <a:off x="9155574" y="0"/>
            <a:ext cx="3032542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0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AB4233-D624-6D7D-F996-DF626A1723EA}"/>
              </a:ext>
            </a:extLst>
          </p:cNvPr>
          <p:cNvSpPr txBox="1"/>
          <p:nvPr/>
        </p:nvSpPr>
        <p:spPr>
          <a:xfrm>
            <a:off x="1545172" y="61068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u="none" strike="noStrike" baseline="0" dirty="0">
                <a:latin typeface="NimbusRomNo9L-Regu"/>
              </a:rPr>
              <a:t>Example results for all four subjects using </a:t>
            </a:r>
            <a:r>
              <a:rPr lang="en-US" altLang="ko-KR" sz="1400" b="0" i="0" u="none" strike="noStrike" baseline="0" dirty="0" err="1">
                <a:latin typeface="NimbusRomNo9L-Regu"/>
              </a:rPr>
              <a:t>Zc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9801A1-04DD-D3D6-AC74-CC295823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24" y="1561076"/>
            <a:ext cx="5398126" cy="454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D82E1F-C9E2-5DC9-16F9-6BF5F7E96D11}"/>
              </a:ext>
            </a:extLst>
          </p:cNvPr>
          <p:cNvSpPr txBox="1"/>
          <p:nvPr/>
        </p:nvSpPr>
        <p:spPr>
          <a:xfrm>
            <a:off x="6072850" y="4074845"/>
            <a:ext cx="6774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reconstruction</a:t>
            </a:r>
            <a:r>
              <a:rPr lang="ko-KR" altLang="en-US" dirty="0"/>
              <a:t> </a:t>
            </a:r>
            <a:r>
              <a:rPr lang="ko-KR" altLang="en-US" dirty="0" err="1"/>
              <a:t>quality</a:t>
            </a:r>
            <a:r>
              <a:rPr lang="ko-KR" altLang="en-US" dirty="0"/>
              <a:t> </a:t>
            </a:r>
            <a:r>
              <a:rPr lang="ko-KR" altLang="en-US" dirty="0" err="1"/>
              <a:t>was</a:t>
            </a:r>
            <a:r>
              <a:rPr lang="ko-KR" altLang="en-US" dirty="0"/>
              <a:t> </a:t>
            </a:r>
            <a:r>
              <a:rPr lang="ko-KR" altLang="en-US" dirty="0" err="1"/>
              <a:t>stable</a:t>
            </a:r>
            <a:r>
              <a:rPr lang="ko-KR" altLang="en-US" dirty="0"/>
              <a:t> and </a:t>
            </a:r>
            <a:r>
              <a:rPr lang="ko-KR" altLang="en-US" dirty="0" err="1"/>
              <a:t>accurate</a:t>
            </a:r>
            <a:r>
              <a:rPr lang="ko-KR" altLang="en-US" dirty="0"/>
              <a:t> </a:t>
            </a:r>
            <a:r>
              <a:rPr lang="ko-KR" altLang="en-US" dirty="0" err="1"/>
              <a:t>across</a:t>
            </a:r>
            <a:r>
              <a:rPr lang="ko-KR" altLang="en-US" dirty="0"/>
              <a:t> </a:t>
            </a:r>
            <a:r>
              <a:rPr lang="ko-KR" altLang="en-US" dirty="0" err="1"/>
              <a:t>subjects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07640-8645-A433-419F-0480A9F1234D}"/>
              </a:ext>
            </a:extLst>
          </p:cNvPr>
          <p:cNvSpPr txBox="1"/>
          <p:nvPr/>
        </p:nvSpPr>
        <p:spPr>
          <a:xfrm>
            <a:off x="546125" y="673268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Decoding Results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C1EEF9D-E083-25B9-A62B-5B4DD5A426CC}"/>
              </a:ext>
            </a:extLst>
          </p:cNvPr>
          <p:cNvSpPr/>
          <p:nvPr/>
        </p:nvSpPr>
        <p:spPr>
          <a:xfrm>
            <a:off x="3882" y="-2149"/>
            <a:ext cx="3059575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9180D-DF21-3E13-1ED7-D280B23B9CFD}"/>
              </a:ext>
            </a:extLst>
          </p:cNvPr>
          <p:cNvSpPr/>
          <p:nvPr/>
        </p:nvSpPr>
        <p:spPr>
          <a:xfrm>
            <a:off x="6080616" y="-2149"/>
            <a:ext cx="609243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0660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5">
            <a:extLst>
              <a:ext uri="{FF2B5EF4-FFF2-40B4-BE49-F238E27FC236}">
                <a16:creationId xmlns:a16="http://schemas.microsoft.com/office/drawing/2014/main" id="{4A627EB3-3D40-370B-2CF7-CC8325F4D1F5}"/>
              </a:ext>
            </a:extLst>
          </p:cNvPr>
          <p:cNvSpPr/>
          <p:nvPr/>
        </p:nvSpPr>
        <p:spPr>
          <a:xfrm>
            <a:off x="3070290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직사각형 15">
            <a:extLst>
              <a:ext uri="{FF2B5EF4-FFF2-40B4-BE49-F238E27FC236}">
                <a16:creationId xmlns:a16="http://schemas.microsoft.com/office/drawing/2014/main" id="{A6A90885-AEAC-9C91-B4CB-3CD2B50D9C54}"/>
              </a:ext>
            </a:extLst>
          </p:cNvPr>
          <p:cNvSpPr/>
          <p:nvPr/>
        </p:nvSpPr>
        <p:spPr>
          <a:xfrm>
            <a:off x="6129865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15">
            <a:extLst>
              <a:ext uri="{FF2B5EF4-FFF2-40B4-BE49-F238E27FC236}">
                <a16:creationId xmlns:a16="http://schemas.microsoft.com/office/drawing/2014/main" id="{B5597E8F-B57E-C463-2485-3A59EDA5DB27}"/>
              </a:ext>
            </a:extLst>
          </p:cNvPr>
          <p:cNvSpPr/>
          <p:nvPr/>
        </p:nvSpPr>
        <p:spPr>
          <a:xfrm>
            <a:off x="9189441" y="-7"/>
            <a:ext cx="3002560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0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>
            <a:cxnSpLocks/>
          </p:cNvCxnSpPr>
          <p:nvPr/>
        </p:nvCxnSpPr>
        <p:spPr>
          <a:xfrm flipH="1">
            <a:off x="3050983" y="0"/>
            <a:ext cx="8592" cy="664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FFF961-3C7E-CA6A-ACF9-A33DF2F6C7E5}"/>
              </a:ext>
            </a:extLst>
          </p:cNvPr>
          <p:cNvSpPr txBox="1"/>
          <p:nvPr/>
        </p:nvSpPr>
        <p:spPr>
          <a:xfrm>
            <a:off x="466961" y="656408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Encoding : Whole-brain Voxel-wise Modeling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B3E8B1-1817-E9FC-0AC6-A4E1BA828336}"/>
              </a:ext>
            </a:extLst>
          </p:cNvPr>
          <p:cNvSpPr txBox="1"/>
          <p:nvPr/>
        </p:nvSpPr>
        <p:spPr>
          <a:xfrm>
            <a:off x="3274878" y="5805083"/>
            <a:ext cx="6820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u="none" strike="noStrike" baseline="0" dirty="0">
                <a:latin typeface="NimbusRomNo9L-Regu"/>
              </a:rPr>
              <a:t>Schematic of encoding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8F8A9-B9D3-33B5-702B-CE9A24543357}"/>
              </a:ext>
            </a:extLst>
          </p:cNvPr>
          <p:cNvSpPr txBox="1"/>
          <p:nvPr/>
        </p:nvSpPr>
        <p:spPr>
          <a:xfrm>
            <a:off x="466961" y="1178373"/>
            <a:ext cx="10156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NimbusRomNo9L-Regu"/>
              </a:rPr>
              <a:t> </a:t>
            </a:r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NimbusRomNo9L-Regu"/>
              </a:rPr>
              <a:t>to interpret the internal operations of LDMs by mapping them to brain activity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0D57E-BAAE-6513-DB11-1C38110EFF9E}"/>
              </a:ext>
            </a:extLst>
          </p:cNvPr>
          <p:cNvSpPr txBox="1"/>
          <p:nvPr/>
        </p:nvSpPr>
        <p:spPr>
          <a:xfrm>
            <a:off x="506083" y="2134228"/>
            <a:ext cx="9258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altLang="ko-KR" sz="1400" b="0" i="0" u="none" strike="noStrike" baseline="0" dirty="0">
                <a:latin typeface="NimbusRomNo9L-Regu"/>
              </a:rPr>
              <a:t>the activation patterns observed within early and late layers of a </a:t>
            </a:r>
            <a:r>
              <a:rPr lang="en-US" altLang="ko-KR" sz="1400" b="1" i="0" u="none" strike="noStrike" baseline="0" dirty="0">
                <a:latin typeface="NimbusRomNo9L-Regu"/>
              </a:rPr>
              <a:t>CNN</a:t>
            </a:r>
            <a:r>
              <a:rPr lang="en-US" altLang="ko-KR" sz="1400" b="0" i="0" u="none" strike="noStrike" baseline="0" dirty="0">
                <a:latin typeface="NimbusRomNo9L-Regu"/>
              </a:rPr>
              <a:t> correspond to the neural activity patterns measured from early and late layers of visual cortex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373F84-DB55-0762-B89D-95CE6BD0F61F}"/>
              </a:ext>
            </a:extLst>
          </p:cNvPr>
          <p:cNvSpPr txBox="1"/>
          <p:nvPr/>
        </p:nvSpPr>
        <p:spPr>
          <a:xfrm>
            <a:off x="506083" y="2702612"/>
            <a:ext cx="9258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altLang="ko-KR" sz="1400" dirty="0">
                <a:latin typeface="NimbusRomNo9L-Regu"/>
              </a:rPr>
              <a:t>However, the correspondence between DMs and the brain is less obvious 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FC1FD8-3EE7-0343-9002-15817482FA1D}"/>
              </a:ext>
            </a:extLst>
          </p:cNvPr>
          <p:cNvSpPr txBox="1"/>
          <p:nvPr/>
        </p:nvSpPr>
        <p:spPr>
          <a:xfrm>
            <a:off x="466961" y="3134946"/>
            <a:ext cx="933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/>
              <a:t>understand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underlying</a:t>
            </a:r>
            <a:r>
              <a:rPr lang="ko-KR" altLang="en-US" dirty="0"/>
              <a:t> </a:t>
            </a:r>
            <a:r>
              <a:rPr lang="ko-KR" altLang="en-US" dirty="0" err="1"/>
              <a:t>mechanisms</a:t>
            </a:r>
            <a:r>
              <a:rPr lang="ko-KR" altLang="en-US" dirty="0"/>
              <a:t> of </a:t>
            </a:r>
            <a:r>
              <a:rPr lang="ko-KR" altLang="en-US" dirty="0" err="1"/>
              <a:t>DMs</a:t>
            </a:r>
            <a:r>
              <a:rPr lang="ko-KR" altLang="en-US" dirty="0"/>
              <a:t> and </a:t>
            </a:r>
            <a:r>
              <a:rPr lang="ko-KR" altLang="en-US" dirty="0" err="1"/>
              <a:t>its</a:t>
            </a:r>
            <a:r>
              <a:rPr lang="ko-KR" altLang="en-US" dirty="0"/>
              <a:t> </a:t>
            </a:r>
            <a:r>
              <a:rPr lang="ko-KR" altLang="en-US" dirty="0" err="1"/>
              <a:t>correspondence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brain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425D242-387A-DA1A-6AD6-2816FFAC8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61" y="1582247"/>
            <a:ext cx="8665464" cy="425216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963B49-7D52-FC12-D9BC-4EB9FEE51E35}"/>
              </a:ext>
            </a:extLst>
          </p:cNvPr>
          <p:cNvSpPr txBox="1"/>
          <p:nvPr/>
        </p:nvSpPr>
        <p:spPr>
          <a:xfrm>
            <a:off x="6685002" y="5819714"/>
            <a:ext cx="6098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NimbusRomNo9L-Regu"/>
              </a:rPr>
              <a:t>encoding models to predict fMRI signals from different</a:t>
            </a:r>
          </a:p>
          <a:p>
            <a:pPr algn="l"/>
            <a:r>
              <a:rPr lang="en-US" altLang="ko-KR" sz="1800" b="0" i="0" u="none" strike="noStrike" baseline="0" dirty="0">
                <a:latin typeface="NimbusRomNo9L-Regu"/>
              </a:rPr>
              <a:t>components of LDM, including </a:t>
            </a:r>
            <a:r>
              <a:rPr lang="en-US" altLang="ko-KR" sz="1800" b="0" i="0" u="none" strike="noStrike" baseline="0" dirty="0">
                <a:latin typeface="CMBX9"/>
              </a:rPr>
              <a:t>z</a:t>
            </a:r>
            <a:r>
              <a:rPr lang="en-US" altLang="ko-KR" sz="1800" b="0" i="0" u="none" strike="noStrike" baseline="0" dirty="0">
                <a:latin typeface="NimbusRomNo9L-Regu"/>
              </a:rPr>
              <a:t>, </a:t>
            </a:r>
            <a:r>
              <a:rPr lang="en-US" altLang="ko-KR" sz="1800" b="0" i="0" u="none" strike="noStrike" baseline="0" dirty="0">
                <a:latin typeface="CMBX9"/>
              </a:rPr>
              <a:t>c</a:t>
            </a:r>
            <a:r>
              <a:rPr lang="en-US" altLang="ko-KR" sz="1800" b="0" i="0" u="none" strike="noStrike" baseline="0" dirty="0">
                <a:latin typeface="NimbusRomNo9L-Regu"/>
              </a:rPr>
              <a:t>, and </a:t>
            </a:r>
            <a:r>
              <a:rPr lang="en-US" altLang="ko-KR" sz="1800" b="0" i="0" u="none" strike="noStrike" baseline="0" dirty="0" err="1">
                <a:latin typeface="CMBX9"/>
              </a:rPr>
              <a:t>z</a:t>
            </a:r>
            <a:r>
              <a:rPr lang="en-US" altLang="ko-KR" sz="800" b="0" i="0" u="none" strike="noStrike" baseline="0" dirty="0" err="1">
                <a:latin typeface="CMBX6"/>
              </a:rPr>
              <a:t>c</a:t>
            </a:r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964CA2A-2B38-E937-4918-2E842FC97A74}"/>
              </a:ext>
            </a:extLst>
          </p:cNvPr>
          <p:cNvSpPr/>
          <p:nvPr/>
        </p:nvSpPr>
        <p:spPr>
          <a:xfrm>
            <a:off x="9132425" y="-1750"/>
            <a:ext cx="3059575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868EAFF-CC0E-5B5C-8595-E4F410B3B363}"/>
              </a:ext>
            </a:extLst>
          </p:cNvPr>
          <p:cNvSpPr/>
          <p:nvPr/>
        </p:nvSpPr>
        <p:spPr>
          <a:xfrm>
            <a:off x="-8872" y="4970"/>
            <a:ext cx="609243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5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6" grpId="0"/>
      <p:bldP spid="30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5">
            <a:extLst>
              <a:ext uri="{FF2B5EF4-FFF2-40B4-BE49-F238E27FC236}">
                <a16:creationId xmlns:a16="http://schemas.microsoft.com/office/drawing/2014/main" id="{4A627EB3-3D40-370B-2CF7-CC8325F4D1F5}"/>
              </a:ext>
            </a:extLst>
          </p:cNvPr>
          <p:cNvSpPr/>
          <p:nvPr/>
        </p:nvSpPr>
        <p:spPr>
          <a:xfrm>
            <a:off x="3070290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직사각형 15">
            <a:extLst>
              <a:ext uri="{FF2B5EF4-FFF2-40B4-BE49-F238E27FC236}">
                <a16:creationId xmlns:a16="http://schemas.microsoft.com/office/drawing/2014/main" id="{A6A90885-AEAC-9C91-B4CB-3CD2B50D9C54}"/>
              </a:ext>
            </a:extLst>
          </p:cNvPr>
          <p:cNvSpPr/>
          <p:nvPr/>
        </p:nvSpPr>
        <p:spPr>
          <a:xfrm>
            <a:off x="6129865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15">
            <a:extLst>
              <a:ext uri="{FF2B5EF4-FFF2-40B4-BE49-F238E27FC236}">
                <a16:creationId xmlns:a16="http://schemas.microsoft.com/office/drawing/2014/main" id="{B5597E8F-B57E-C463-2485-3A59EDA5DB27}"/>
              </a:ext>
            </a:extLst>
          </p:cNvPr>
          <p:cNvSpPr/>
          <p:nvPr/>
        </p:nvSpPr>
        <p:spPr>
          <a:xfrm>
            <a:off x="9189441" y="-7"/>
            <a:ext cx="3002560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0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>
            <a:cxnSpLocks/>
          </p:cNvCxnSpPr>
          <p:nvPr/>
        </p:nvCxnSpPr>
        <p:spPr>
          <a:xfrm flipH="1">
            <a:off x="3050983" y="0"/>
            <a:ext cx="8592" cy="664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287FBF-9236-C0A8-B77E-A88822040739}"/>
              </a:ext>
            </a:extLst>
          </p:cNvPr>
          <p:cNvSpPr/>
          <p:nvPr/>
        </p:nvSpPr>
        <p:spPr>
          <a:xfrm>
            <a:off x="9132425" y="602"/>
            <a:ext cx="3059575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ABC8B-DBEA-B921-D8C1-5051F0925618}"/>
              </a:ext>
            </a:extLst>
          </p:cNvPr>
          <p:cNvSpPr/>
          <p:nvPr/>
        </p:nvSpPr>
        <p:spPr>
          <a:xfrm>
            <a:off x="-6232" y="-11"/>
            <a:ext cx="609243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FFF961-3C7E-CA6A-ACF9-A33DF2F6C7E5}"/>
              </a:ext>
            </a:extLst>
          </p:cNvPr>
          <p:cNvSpPr txBox="1"/>
          <p:nvPr/>
        </p:nvSpPr>
        <p:spPr>
          <a:xfrm>
            <a:off x="506083" y="652401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Encoding Model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8F8A9-B9D3-33B5-702B-CE9A24543357}"/>
              </a:ext>
            </a:extLst>
          </p:cNvPr>
          <p:cNvSpPr txBox="1"/>
          <p:nvPr/>
        </p:nvSpPr>
        <p:spPr>
          <a:xfrm>
            <a:off x="506083" y="1162612"/>
            <a:ext cx="10156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NimbusRomNo9L-Regu"/>
              </a:rPr>
              <a:t> Comparison among</a:t>
            </a:r>
            <a:r>
              <a:rPr lang="en-US" altLang="ko-KR" sz="1400" b="1" dirty="0">
                <a:solidFill>
                  <a:srgbClr val="FF0000"/>
                </a:solidFill>
                <a:latin typeface="NimbusRomNo9L-Regu"/>
              </a:rPr>
              <a:t> Latent Representations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D89B80-10B1-7BB3-DC7F-44553A31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18" y="1769790"/>
            <a:ext cx="11276322" cy="33064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78CCF9-C734-3E3D-ED11-35323BDE1BB3}"/>
              </a:ext>
            </a:extLst>
          </p:cNvPr>
          <p:cNvSpPr txBox="1"/>
          <p:nvPr/>
        </p:nvSpPr>
        <p:spPr>
          <a:xfrm>
            <a:off x="275318" y="5140590"/>
            <a:ext cx="60987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high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prediction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performance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the</a:t>
            </a:r>
            <a:r>
              <a:rPr lang="ko-KR" altLang="en-US" sz="1400" dirty="0"/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early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visual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cortex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l"/>
            <a:r>
              <a:rPr lang="en-US" altLang="ko-KR" sz="1400" b="0" i="0" u="none" strike="noStrike" baseline="0" dirty="0">
                <a:latin typeface="NimbusRomNo9L-Regu"/>
              </a:rPr>
              <a:t>significant prediction values in the higher visual cortex</a:t>
            </a:r>
            <a:endParaRPr lang="ko-KR" altLang="en-US" sz="1400" dirty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082CC7-89D7-4703-C372-6C0F757263BB}"/>
              </a:ext>
            </a:extLst>
          </p:cNvPr>
          <p:cNvSpPr txBox="1"/>
          <p:nvPr/>
        </p:nvSpPr>
        <p:spPr>
          <a:xfrm>
            <a:off x="4591925" y="5131277"/>
            <a:ext cx="6098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u="none" strike="noStrike" baseline="0" dirty="0">
                <a:latin typeface="NimbusRomNo9L-Regu"/>
              </a:rPr>
              <a:t>the highest prediction performance in the</a:t>
            </a:r>
          </a:p>
          <a:p>
            <a:pPr algn="l"/>
            <a:r>
              <a:rPr lang="en-US" altLang="ko-KR" sz="1400" b="1" i="0" u="none" strike="noStrike" baseline="0" dirty="0">
                <a:solidFill>
                  <a:srgbClr val="FF0000"/>
                </a:solidFill>
                <a:latin typeface="NimbusRomNo9L-Regu"/>
              </a:rPr>
              <a:t>higher visual cortex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302685-4F4E-72F1-C207-26E31AA75048}"/>
              </a:ext>
            </a:extLst>
          </p:cNvPr>
          <p:cNvSpPr txBox="1"/>
          <p:nvPr/>
        </p:nvSpPr>
        <p:spPr>
          <a:xfrm>
            <a:off x="8116349" y="5076229"/>
            <a:ext cx="6098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similar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z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showing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high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prediction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performance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early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visual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cortex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922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5">
            <a:extLst>
              <a:ext uri="{FF2B5EF4-FFF2-40B4-BE49-F238E27FC236}">
                <a16:creationId xmlns:a16="http://schemas.microsoft.com/office/drawing/2014/main" id="{4A627EB3-3D40-370B-2CF7-CC8325F4D1F5}"/>
              </a:ext>
            </a:extLst>
          </p:cNvPr>
          <p:cNvSpPr/>
          <p:nvPr/>
        </p:nvSpPr>
        <p:spPr>
          <a:xfrm>
            <a:off x="3070290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직사각형 15">
            <a:extLst>
              <a:ext uri="{FF2B5EF4-FFF2-40B4-BE49-F238E27FC236}">
                <a16:creationId xmlns:a16="http://schemas.microsoft.com/office/drawing/2014/main" id="{A6A90885-AEAC-9C91-B4CB-3CD2B50D9C54}"/>
              </a:ext>
            </a:extLst>
          </p:cNvPr>
          <p:cNvSpPr/>
          <p:nvPr/>
        </p:nvSpPr>
        <p:spPr>
          <a:xfrm>
            <a:off x="6129865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15">
            <a:extLst>
              <a:ext uri="{FF2B5EF4-FFF2-40B4-BE49-F238E27FC236}">
                <a16:creationId xmlns:a16="http://schemas.microsoft.com/office/drawing/2014/main" id="{B5597E8F-B57E-C463-2485-3A59EDA5DB27}"/>
              </a:ext>
            </a:extLst>
          </p:cNvPr>
          <p:cNvSpPr/>
          <p:nvPr/>
        </p:nvSpPr>
        <p:spPr>
          <a:xfrm>
            <a:off x="9189441" y="-7"/>
            <a:ext cx="3002560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0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>
            <a:cxnSpLocks/>
          </p:cNvCxnSpPr>
          <p:nvPr/>
        </p:nvCxnSpPr>
        <p:spPr>
          <a:xfrm flipH="1">
            <a:off x="3050983" y="0"/>
            <a:ext cx="8592" cy="664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FFF961-3C7E-CA6A-ACF9-A33DF2F6C7E5}"/>
              </a:ext>
            </a:extLst>
          </p:cNvPr>
          <p:cNvSpPr txBox="1"/>
          <p:nvPr/>
        </p:nvSpPr>
        <p:spPr>
          <a:xfrm>
            <a:off x="506083" y="655925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Encoding Model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8F8A9-B9D3-33B5-702B-CE9A24543357}"/>
              </a:ext>
            </a:extLst>
          </p:cNvPr>
          <p:cNvSpPr txBox="1"/>
          <p:nvPr/>
        </p:nvSpPr>
        <p:spPr>
          <a:xfrm>
            <a:off x="506083" y="1136937"/>
            <a:ext cx="10156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NimbusRomNo9L-Regu"/>
              </a:rPr>
              <a:t> Comparison among</a:t>
            </a:r>
            <a:r>
              <a:rPr lang="en-US" altLang="ko-KR" sz="1400" b="1" dirty="0">
                <a:solidFill>
                  <a:srgbClr val="FF0000"/>
                </a:solidFill>
                <a:latin typeface="NimbusRomNo9L-Regu"/>
              </a:rPr>
              <a:t> different noise levels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51E8D-BDCD-23D6-6361-5185B6F92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38" y="1540328"/>
            <a:ext cx="3934140" cy="4441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93FC82-EFA9-E23E-94E3-56421A49D0FA}"/>
              </a:ext>
            </a:extLst>
          </p:cNvPr>
          <p:cNvSpPr txBox="1"/>
          <p:nvPr/>
        </p:nvSpPr>
        <p:spPr>
          <a:xfrm>
            <a:off x="4706029" y="1745835"/>
            <a:ext cx="60987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u="none" strike="noStrike" baseline="0" dirty="0">
                <a:latin typeface="NimbusRomNo9L-Regu"/>
              </a:rPr>
              <a:t>Then, how much unique variance is explained by each feature as</a:t>
            </a:r>
          </a:p>
          <a:p>
            <a:pPr algn="l"/>
            <a:r>
              <a:rPr lang="en-US" altLang="ko-KR" sz="1600" b="0" i="0" u="none" strike="noStrike" baseline="0" dirty="0">
                <a:latin typeface="NimbusRomNo9L-Regu"/>
              </a:rPr>
              <a:t>a function of different noise levels in Z and </a:t>
            </a:r>
            <a:r>
              <a:rPr lang="en-US" altLang="ko-KR" sz="1600" b="0" i="0" u="none" strike="noStrike" baseline="0" dirty="0" err="1">
                <a:latin typeface="NimbusRomNo9L-Regu"/>
              </a:rPr>
              <a:t>Zc</a:t>
            </a:r>
            <a:r>
              <a:rPr lang="en-US" altLang="ko-KR" sz="1600" dirty="0">
                <a:latin typeface="NimbusRomNo9L-Regu"/>
              </a:rPr>
              <a:t>?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BA4685-04F9-B1B7-9A9F-A0F12446935A}"/>
              </a:ext>
            </a:extLst>
          </p:cNvPr>
          <p:cNvSpPr txBox="1"/>
          <p:nvPr/>
        </p:nvSpPr>
        <p:spPr>
          <a:xfrm>
            <a:off x="4706029" y="2266407"/>
            <a:ext cx="8853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u="none" strike="noStrike" baseline="0" dirty="0">
                <a:latin typeface="NimbusRomNo9L-Regu"/>
              </a:rPr>
              <a:t>: constructed encoding models that simultaneously </a:t>
            </a:r>
            <a:r>
              <a:rPr lang="en-US" altLang="ko-KR" sz="1400" b="1" i="0" u="none" strike="noStrike" baseline="0" dirty="0">
                <a:latin typeface="NimbusRomNo9L-Regu"/>
              </a:rPr>
              <a:t>incorporated both </a:t>
            </a:r>
            <a:r>
              <a:rPr lang="en-US" altLang="ko-KR" sz="1400" b="1" i="0" u="none" strike="noStrike" baseline="0" dirty="0">
                <a:latin typeface="CMBX10"/>
              </a:rPr>
              <a:t>Z </a:t>
            </a:r>
            <a:r>
              <a:rPr lang="en-US" altLang="ko-KR" sz="1400" b="1" i="0" u="none" strike="noStrike" baseline="0" dirty="0">
                <a:latin typeface="NimbusRomNo9L-Regu"/>
              </a:rPr>
              <a:t>and </a:t>
            </a:r>
            <a:r>
              <a:rPr lang="en-US" altLang="ko-KR" sz="1400" b="1" dirty="0" err="1">
                <a:latin typeface="CMBX10"/>
              </a:rPr>
              <a:t>Z</a:t>
            </a:r>
            <a:r>
              <a:rPr lang="en-US" altLang="ko-KR" sz="1400" b="1" i="0" u="none" strike="noStrike" baseline="0" dirty="0" err="1">
                <a:latin typeface="CMBX7"/>
              </a:rPr>
              <a:t>c</a:t>
            </a:r>
            <a:r>
              <a:rPr lang="en-US" altLang="ko-KR" sz="1400" dirty="0">
                <a:latin typeface="CMBX7"/>
              </a:rPr>
              <a:t>  </a:t>
            </a:r>
            <a:r>
              <a:rPr lang="en-US" altLang="ko-KR" sz="1400" b="0" i="0" u="none" strike="noStrike" baseline="0" dirty="0">
                <a:latin typeface="NimbusRomNo9L-Regu"/>
              </a:rPr>
              <a:t>into a single model, </a:t>
            </a:r>
          </a:p>
          <a:p>
            <a:pPr algn="l"/>
            <a:r>
              <a:rPr lang="en-US" altLang="ko-KR" sz="1400" dirty="0">
                <a:latin typeface="NimbusRomNo9L-Regu"/>
              </a:rPr>
              <a:t>  </a:t>
            </a:r>
            <a:r>
              <a:rPr lang="en-US" altLang="ko-KR" sz="1400" b="0" i="0" u="none" strike="noStrike" baseline="0" dirty="0">
                <a:latin typeface="NimbusRomNo9L-Regu"/>
              </a:rPr>
              <a:t>studied the unique contribution of each feature by </a:t>
            </a:r>
            <a:r>
              <a:rPr lang="en-US" altLang="ko-KR" sz="1400" b="1" i="0" u="none" strike="noStrike" baseline="0" dirty="0">
                <a:latin typeface="NimbusRomNo9L-Regu"/>
              </a:rPr>
              <a:t>varying the noise level added to z</a:t>
            </a:r>
            <a:endParaRPr lang="ko-KR" altLang="en-US" sz="14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E0798C7-5CF5-8C74-74FE-6C6A5AB20330}"/>
              </a:ext>
            </a:extLst>
          </p:cNvPr>
          <p:cNvCxnSpPr/>
          <p:nvPr/>
        </p:nvCxnSpPr>
        <p:spPr>
          <a:xfrm>
            <a:off x="4494125" y="2998859"/>
            <a:ext cx="0" cy="3045203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65DEAB-8E38-141D-C873-578EEFB4CC2B}"/>
              </a:ext>
            </a:extLst>
          </p:cNvPr>
          <p:cNvSpPr txBox="1"/>
          <p:nvPr/>
        </p:nvSpPr>
        <p:spPr>
          <a:xfrm>
            <a:off x="4600077" y="3073591"/>
            <a:ext cx="6782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 u="none" strike="noStrike" baseline="0" dirty="0">
                <a:solidFill>
                  <a:srgbClr val="0070C0"/>
                </a:solidFill>
                <a:latin typeface="NimbusRomNo9L-Regu"/>
              </a:rPr>
              <a:t>Z better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BE8852-2761-A7C1-7D95-CA16A7744C15}"/>
              </a:ext>
            </a:extLst>
          </p:cNvPr>
          <p:cNvSpPr txBox="1"/>
          <p:nvPr/>
        </p:nvSpPr>
        <p:spPr>
          <a:xfrm>
            <a:off x="4600077" y="5626811"/>
            <a:ext cx="6782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 u="none" strike="noStrike" baseline="0" dirty="0" err="1">
                <a:solidFill>
                  <a:srgbClr val="FF0000"/>
                </a:solidFill>
                <a:latin typeface="NimbusRomNo9L-Regu"/>
              </a:rPr>
              <a:t>Zc</a:t>
            </a:r>
            <a:r>
              <a:rPr lang="en-US" altLang="ko-KR" sz="1800" i="0" u="none" strike="noStrike" baseline="0" dirty="0">
                <a:solidFill>
                  <a:srgbClr val="FF0000"/>
                </a:solidFill>
                <a:latin typeface="NimbusRomNo9L-Regu"/>
              </a:rPr>
              <a:t> better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73923-FEDD-16C7-CC0B-AEA665BBBA40}"/>
              </a:ext>
            </a:extLst>
          </p:cNvPr>
          <p:cNvSpPr txBox="1"/>
          <p:nvPr/>
        </p:nvSpPr>
        <p:spPr>
          <a:xfrm>
            <a:off x="7243998" y="4163511"/>
            <a:ext cx="6782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NimbusRomNo9L-Regu"/>
              </a:rPr>
              <a:t>T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NimbusRomNo9L-Regu"/>
              </a:rPr>
              <a:t>he semantic content of the image 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NimbusRomNo9L-Regu"/>
              </a:rPr>
              <a:t>was gradually emphasized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99BDEA3-E3C6-A8DF-2515-5DBD74CAE801}"/>
              </a:ext>
            </a:extLst>
          </p:cNvPr>
          <p:cNvSpPr/>
          <p:nvPr/>
        </p:nvSpPr>
        <p:spPr>
          <a:xfrm>
            <a:off x="5950037" y="4386200"/>
            <a:ext cx="981510" cy="20095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E7D9F7C-E620-DB6B-6A3C-530C9DF70E96}"/>
              </a:ext>
            </a:extLst>
          </p:cNvPr>
          <p:cNvSpPr/>
          <p:nvPr/>
        </p:nvSpPr>
        <p:spPr>
          <a:xfrm>
            <a:off x="9132424" y="8974"/>
            <a:ext cx="3059575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FBB1940-369D-3B09-DB56-F8C842CB7C1F}"/>
              </a:ext>
            </a:extLst>
          </p:cNvPr>
          <p:cNvSpPr/>
          <p:nvPr/>
        </p:nvSpPr>
        <p:spPr>
          <a:xfrm>
            <a:off x="-11822" y="-4214"/>
            <a:ext cx="609243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169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7" grpId="0"/>
      <p:bldP spid="24" grpId="0"/>
      <p:bldP spid="26" grpId="0"/>
      <p:bldP spid="29" grpId="0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5">
            <a:extLst>
              <a:ext uri="{FF2B5EF4-FFF2-40B4-BE49-F238E27FC236}">
                <a16:creationId xmlns:a16="http://schemas.microsoft.com/office/drawing/2014/main" id="{4A627EB3-3D40-370B-2CF7-CC8325F4D1F5}"/>
              </a:ext>
            </a:extLst>
          </p:cNvPr>
          <p:cNvSpPr/>
          <p:nvPr/>
        </p:nvSpPr>
        <p:spPr>
          <a:xfrm>
            <a:off x="3070290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직사각형 15">
            <a:extLst>
              <a:ext uri="{FF2B5EF4-FFF2-40B4-BE49-F238E27FC236}">
                <a16:creationId xmlns:a16="http://schemas.microsoft.com/office/drawing/2014/main" id="{A6A90885-AEAC-9C91-B4CB-3CD2B50D9C54}"/>
              </a:ext>
            </a:extLst>
          </p:cNvPr>
          <p:cNvSpPr/>
          <p:nvPr/>
        </p:nvSpPr>
        <p:spPr>
          <a:xfrm>
            <a:off x="6129865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15">
            <a:extLst>
              <a:ext uri="{FF2B5EF4-FFF2-40B4-BE49-F238E27FC236}">
                <a16:creationId xmlns:a16="http://schemas.microsoft.com/office/drawing/2014/main" id="{B5597E8F-B57E-C463-2485-3A59EDA5DB27}"/>
              </a:ext>
            </a:extLst>
          </p:cNvPr>
          <p:cNvSpPr/>
          <p:nvPr/>
        </p:nvSpPr>
        <p:spPr>
          <a:xfrm>
            <a:off x="9189441" y="-7"/>
            <a:ext cx="3002560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0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>
            <a:cxnSpLocks/>
          </p:cNvCxnSpPr>
          <p:nvPr/>
        </p:nvCxnSpPr>
        <p:spPr>
          <a:xfrm flipH="1">
            <a:off x="3050983" y="0"/>
            <a:ext cx="8592" cy="664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287FBF-9236-C0A8-B77E-A88822040739}"/>
              </a:ext>
            </a:extLst>
          </p:cNvPr>
          <p:cNvSpPr/>
          <p:nvPr/>
        </p:nvSpPr>
        <p:spPr>
          <a:xfrm>
            <a:off x="9132425" y="602"/>
            <a:ext cx="3059575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ABC8B-DBEA-B921-D8C1-5051F0925618}"/>
              </a:ext>
            </a:extLst>
          </p:cNvPr>
          <p:cNvSpPr/>
          <p:nvPr/>
        </p:nvSpPr>
        <p:spPr>
          <a:xfrm>
            <a:off x="-6232" y="-11"/>
            <a:ext cx="609243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FFF961-3C7E-CA6A-ACF9-A33DF2F6C7E5}"/>
              </a:ext>
            </a:extLst>
          </p:cNvPr>
          <p:cNvSpPr txBox="1"/>
          <p:nvPr/>
        </p:nvSpPr>
        <p:spPr>
          <a:xfrm>
            <a:off x="504593" y="647313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Encoding Model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8F8A9-B9D3-33B5-702B-CE9A24543357}"/>
              </a:ext>
            </a:extLst>
          </p:cNvPr>
          <p:cNvSpPr txBox="1"/>
          <p:nvPr/>
        </p:nvSpPr>
        <p:spPr>
          <a:xfrm>
            <a:off x="534592" y="1123006"/>
            <a:ext cx="10156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NimbusRomNo9L-Regu"/>
              </a:rPr>
              <a:t> Comparison across different diffusion stages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3FC82-EFA9-E23E-94E3-56421A49D0FA}"/>
              </a:ext>
            </a:extLst>
          </p:cNvPr>
          <p:cNvSpPr txBox="1"/>
          <p:nvPr/>
        </p:nvSpPr>
        <p:spPr>
          <a:xfrm>
            <a:off x="4706029" y="1878559"/>
            <a:ext cx="6275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baseline="0" dirty="0">
                <a:latin typeface="NimbusRomNo9L-Regu"/>
              </a:rPr>
              <a:t>Then, </a:t>
            </a:r>
            <a:r>
              <a:rPr lang="en-US" altLang="ko-KR" sz="1600" dirty="0"/>
              <a:t>how the noise-added latent representation changes over the iterative denoising process?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BA4685-04F9-B1B7-9A9F-A0F12446935A}"/>
              </a:ext>
            </a:extLst>
          </p:cNvPr>
          <p:cNvSpPr txBox="1"/>
          <p:nvPr/>
        </p:nvSpPr>
        <p:spPr>
          <a:xfrm>
            <a:off x="4706029" y="3175012"/>
            <a:ext cx="8853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baseline="0" dirty="0">
                <a:latin typeface="NimbusRomNo9L-Regu"/>
              </a:rPr>
              <a:t>:</a:t>
            </a:r>
            <a:r>
              <a:rPr lang="en-US" altLang="ko-KR" sz="1400" b="0" i="0" u="none" strike="noStrike" dirty="0">
                <a:latin typeface="NimbusRomNo9L-Regu"/>
              </a:rPr>
              <a:t> </a:t>
            </a:r>
            <a:r>
              <a:rPr lang="en-US" altLang="ko-KR" sz="1400" dirty="0"/>
              <a:t>during the early stages of the denoising process, </a:t>
            </a:r>
            <a:r>
              <a:rPr lang="en-US" altLang="ko-KR" sz="1400" b="1" dirty="0"/>
              <a:t>Z signals dominated </a:t>
            </a:r>
            <a:r>
              <a:rPr lang="en-US" altLang="ko-KR" sz="1400" dirty="0"/>
              <a:t>prediction of fMRI signals</a:t>
            </a:r>
            <a:endParaRPr lang="ko-KR" altLang="en-US" sz="1400" b="1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99BDEA3-E3C6-A8DF-2515-5DBD74CAE801}"/>
              </a:ext>
            </a:extLst>
          </p:cNvPr>
          <p:cNvSpPr/>
          <p:nvPr/>
        </p:nvSpPr>
        <p:spPr>
          <a:xfrm>
            <a:off x="4975217" y="5382902"/>
            <a:ext cx="286232" cy="23098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637EF7-6CA1-140F-68C0-E9E2A6284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60" y="1483155"/>
            <a:ext cx="3732666" cy="45315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1342DB-53A5-B3CB-BA86-BDCCB8E158BB}"/>
              </a:ext>
            </a:extLst>
          </p:cNvPr>
          <p:cNvSpPr txBox="1"/>
          <p:nvPr/>
        </p:nvSpPr>
        <p:spPr>
          <a:xfrm>
            <a:off x="4706029" y="4982664"/>
            <a:ext cx="8853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baseline="0" dirty="0">
                <a:latin typeface="NimbusRomNo9L-Regu"/>
              </a:rPr>
              <a:t>:</a:t>
            </a:r>
            <a:r>
              <a:rPr lang="en-US" altLang="ko-KR" sz="1400" b="0" i="0" u="none" strike="noStrike" dirty="0">
                <a:latin typeface="NimbusRomNo9L-Regu"/>
              </a:rPr>
              <a:t> </a:t>
            </a:r>
            <a:r>
              <a:rPr lang="en-US" altLang="ko-KR" sz="1400" dirty="0"/>
              <a:t>during the middle stages, </a:t>
            </a:r>
            <a:r>
              <a:rPr lang="en-US" altLang="ko-KR" sz="1400" b="1" dirty="0" err="1"/>
              <a:t>Zc</a:t>
            </a:r>
            <a:r>
              <a:rPr lang="en-US" altLang="ko-KR" sz="1400" b="1" dirty="0"/>
              <a:t> predicted activity within higher visual cortex</a:t>
            </a:r>
            <a:r>
              <a:rPr lang="en-US" altLang="ko-KR" sz="1400" dirty="0"/>
              <a:t> much better than z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222A5-B2D5-CD14-E981-2CE470AF3016}"/>
              </a:ext>
            </a:extLst>
          </p:cNvPr>
          <p:cNvSpPr txBox="1"/>
          <p:nvPr/>
        </p:nvSpPr>
        <p:spPr>
          <a:xfrm>
            <a:off x="5366106" y="5329115"/>
            <a:ext cx="67824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u="none" strike="noStrike" baseline="0" dirty="0">
                <a:solidFill>
                  <a:srgbClr val="FF0000"/>
                </a:solidFill>
                <a:latin typeface="NimbusRomNo9L-Regu"/>
              </a:rPr>
              <a:t>the bulk of the semantic content emerges at this stage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37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7" grpId="0"/>
      <p:bldP spid="30" grpId="0" animBg="1"/>
      <p:bldP spid="12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59574" y="-14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CD0294-11A6-4FBB-E636-B459D36F4335}"/>
              </a:ext>
            </a:extLst>
          </p:cNvPr>
          <p:cNvSpPr txBox="1"/>
          <p:nvPr/>
        </p:nvSpPr>
        <p:spPr>
          <a:xfrm>
            <a:off x="793599" y="1621483"/>
            <a:ext cx="10044976" cy="235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sz="3200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Aims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/>
              <a:t>Reconstructing visual experiences from human brain activity offers a unique way to understand </a:t>
            </a:r>
            <a:r>
              <a:rPr lang="en-US" altLang="ko-KR" sz="2000" b="1" dirty="0"/>
              <a:t>how the brain represents the world</a:t>
            </a:r>
            <a:r>
              <a:rPr lang="en-US" altLang="ko-KR" sz="2000" dirty="0"/>
              <a:t>,  and to interpret the </a:t>
            </a:r>
            <a:r>
              <a:rPr lang="en-US" altLang="ko-KR" sz="2000" b="1" dirty="0"/>
              <a:t>connection between computer vision models and our visual system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reconstructing realistic images with high semantic fidelity is still a challenging problem</a:t>
            </a:r>
            <a:endParaRPr kumimoji="1" lang="en-US" altLang="ko-Kore-KR" sz="2000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400B2-4740-29C5-77E8-733265A0C9B0}"/>
              </a:ext>
            </a:extLst>
          </p:cNvPr>
          <p:cNvSpPr txBox="1"/>
          <p:nvPr/>
        </p:nvSpPr>
        <p:spPr>
          <a:xfrm>
            <a:off x="324509" y="4841516"/>
            <a:ext cx="11727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A new model based on a </a:t>
            </a:r>
            <a:r>
              <a:rPr lang="en-US" altLang="ko-KR" sz="2400" b="1" dirty="0">
                <a:solidFill>
                  <a:srgbClr val="FF0000"/>
                </a:solidFill>
              </a:rPr>
              <a:t>diffusion model</a:t>
            </a:r>
            <a:r>
              <a:rPr lang="en-US" altLang="ko-KR" sz="2400" b="1" dirty="0"/>
              <a:t> to reconstruct images from brain activity via fMRI 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FA0B6-09EA-FF1B-E759-A0CBB9224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51" y="1554819"/>
            <a:ext cx="11762436" cy="4043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276FD-0EDE-32D9-D6EA-BF5B26A2A812}"/>
              </a:ext>
            </a:extLst>
          </p:cNvPr>
          <p:cNvSpPr txBox="1"/>
          <p:nvPr/>
        </p:nvSpPr>
        <p:spPr>
          <a:xfrm>
            <a:off x="503357" y="667324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Overview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5">
            <a:extLst>
              <a:ext uri="{FF2B5EF4-FFF2-40B4-BE49-F238E27FC236}">
                <a16:creationId xmlns:a16="http://schemas.microsoft.com/office/drawing/2014/main" id="{4A627EB3-3D40-370B-2CF7-CC8325F4D1F5}"/>
              </a:ext>
            </a:extLst>
          </p:cNvPr>
          <p:cNvSpPr/>
          <p:nvPr/>
        </p:nvSpPr>
        <p:spPr>
          <a:xfrm>
            <a:off x="3070290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직사각형 15">
            <a:extLst>
              <a:ext uri="{FF2B5EF4-FFF2-40B4-BE49-F238E27FC236}">
                <a16:creationId xmlns:a16="http://schemas.microsoft.com/office/drawing/2014/main" id="{A6A90885-AEAC-9C91-B4CB-3CD2B50D9C54}"/>
              </a:ext>
            </a:extLst>
          </p:cNvPr>
          <p:cNvSpPr/>
          <p:nvPr/>
        </p:nvSpPr>
        <p:spPr>
          <a:xfrm>
            <a:off x="6129865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15">
            <a:extLst>
              <a:ext uri="{FF2B5EF4-FFF2-40B4-BE49-F238E27FC236}">
                <a16:creationId xmlns:a16="http://schemas.microsoft.com/office/drawing/2014/main" id="{B5597E8F-B57E-C463-2485-3A59EDA5DB27}"/>
              </a:ext>
            </a:extLst>
          </p:cNvPr>
          <p:cNvSpPr/>
          <p:nvPr/>
        </p:nvSpPr>
        <p:spPr>
          <a:xfrm>
            <a:off x="9189441" y="-7"/>
            <a:ext cx="3002560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0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>
            <a:cxnSpLocks/>
          </p:cNvCxnSpPr>
          <p:nvPr/>
        </p:nvCxnSpPr>
        <p:spPr>
          <a:xfrm flipH="1">
            <a:off x="3050983" y="0"/>
            <a:ext cx="8592" cy="664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287FBF-9236-C0A8-B77E-A88822040739}"/>
              </a:ext>
            </a:extLst>
          </p:cNvPr>
          <p:cNvSpPr/>
          <p:nvPr/>
        </p:nvSpPr>
        <p:spPr>
          <a:xfrm>
            <a:off x="9132425" y="602"/>
            <a:ext cx="3059575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ABC8B-DBEA-B921-D8C1-5051F0925618}"/>
              </a:ext>
            </a:extLst>
          </p:cNvPr>
          <p:cNvSpPr/>
          <p:nvPr/>
        </p:nvSpPr>
        <p:spPr>
          <a:xfrm>
            <a:off x="-6232" y="-11"/>
            <a:ext cx="609243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FFF961-3C7E-CA6A-ACF9-A33DF2F6C7E5}"/>
              </a:ext>
            </a:extLst>
          </p:cNvPr>
          <p:cNvSpPr txBox="1"/>
          <p:nvPr/>
        </p:nvSpPr>
        <p:spPr>
          <a:xfrm>
            <a:off x="506083" y="664100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Encoding Model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8F8A9-B9D3-33B5-702B-CE9A24543357}"/>
              </a:ext>
            </a:extLst>
          </p:cNvPr>
          <p:cNvSpPr txBox="1"/>
          <p:nvPr/>
        </p:nvSpPr>
        <p:spPr>
          <a:xfrm>
            <a:off x="534592" y="1127296"/>
            <a:ext cx="10156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NimbusRomNo9L-Regu"/>
              </a:rPr>
              <a:t> Comparison across different U-Net Layers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3FC82-EFA9-E23E-94E3-56421A49D0FA}"/>
              </a:ext>
            </a:extLst>
          </p:cNvPr>
          <p:cNvSpPr txBox="1"/>
          <p:nvPr/>
        </p:nvSpPr>
        <p:spPr>
          <a:xfrm>
            <a:off x="4706029" y="1878559"/>
            <a:ext cx="6275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imbusRomNo9L-Regu"/>
              </a:rPr>
              <a:t>Finally</a:t>
            </a:r>
            <a:r>
              <a:rPr lang="en-US" altLang="ko-KR" sz="1600" b="0" i="0" u="none" strike="noStrike" baseline="0" dirty="0">
                <a:latin typeface="NimbusRomNo9L-Regu"/>
              </a:rPr>
              <a:t>, what</a:t>
            </a:r>
            <a:r>
              <a:rPr lang="en-US" altLang="ko-KR" sz="1600" b="0" i="0" u="none" strike="noStrike" dirty="0">
                <a:latin typeface="NimbusRomNo9L-Regu"/>
              </a:rPr>
              <a:t> information is being processed at each layer of U-Net?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BA4685-04F9-B1B7-9A9F-A0F12446935A}"/>
              </a:ext>
            </a:extLst>
          </p:cNvPr>
          <p:cNvSpPr txBox="1"/>
          <p:nvPr/>
        </p:nvSpPr>
        <p:spPr>
          <a:xfrm>
            <a:off x="4705591" y="2979676"/>
            <a:ext cx="8853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baseline="0" dirty="0">
                <a:latin typeface="NimbusRomNo9L-Regu"/>
              </a:rPr>
              <a:t>: </a:t>
            </a:r>
            <a:r>
              <a:rPr lang="en-US" altLang="ko-KR" sz="1400" dirty="0"/>
              <a:t>During the early phase of the denoising process, </a:t>
            </a:r>
            <a:r>
              <a:rPr lang="en-US" altLang="ko-KR" sz="1400" b="1" dirty="0"/>
              <a:t>the bottleneck layer of U-Net </a:t>
            </a:r>
            <a:r>
              <a:rPr lang="en-US" altLang="ko-KR" sz="1400" dirty="0"/>
              <a:t>(colored </a:t>
            </a:r>
          </a:p>
          <a:p>
            <a:r>
              <a:rPr lang="en-US" altLang="ko-KR" sz="1400" dirty="0"/>
              <a:t>  orange) produces the highest prediction performance across cortex</a:t>
            </a:r>
            <a:endParaRPr lang="ko-KR" altLang="en-US" sz="1400" b="1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99BDEA3-E3C6-A8DF-2515-5DBD74CAE801}"/>
              </a:ext>
            </a:extLst>
          </p:cNvPr>
          <p:cNvSpPr/>
          <p:nvPr/>
        </p:nvSpPr>
        <p:spPr>
          <a:xfrm>
            <a:off x="4874938" y="3538055"/>
            <a:ext cx="286232" cy="23098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222A5-B2D5-CD14-E981-2CE470AF3016}"/>
              </a:ext>
            </a:extLst>
          </p:cNvPr>
          <p:cNvSpPr txBox="1"/>
          <p:nvPr/>
        </p:nvSpPr>
        <p:spPr>
          <a:xfrm>
            <a:off x="5184886" y="3494701"/>
            <a:ext cx="678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FF0000"/>
                </a:solidFill>
                <a:latin typeface="NimbusRomNo9L-Regu"/>
              </a:rPr>
              <a:t>At the beginning of the reverse diffusion, information is compressed within </a:t>
            </a:r>
          </a:p>
          <a:p>
            <a:pPr algn="l"/>
            <a:r>
              <a:rPr lang="en-US" altLang="ko-KR" sz="1600" b="1" dirty="0">
                <a:solidFill>
                  <a:srgbClr val="FF0000"/>
                </a:solidFill>
                <a:latin typeface="NimbusRomNo9L-Regu"/>
              </a:rPr>
              <a:t>Bottleneck layer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8D96E8-A968-4776-DFD2-3A4418485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74" y="1648607"/>
            <a:ext cx="3767704" cy="42408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754930-D427-0729-B386-9968830D8588}"/>
              </a:ext>
            </a:extLst>
          </p:cNvPr>
          <p:cNvSpPr txBox="1"/>
          <p:nvPr/>
        </p:nvSpPr>
        <p:spPr>
          <a:xfrm>
            <a:off x="4705591" y="4745961"/>
            <a:ext cx="6782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: A</a:t>
            </a:r>
            <a:r>
              <a:rPr lang="ko-KR" altLang="en-US" sz="1400" dirty="0" err="1"/>
              <a:t>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denoising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progresses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the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early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layer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U</a:t>
            </a:r>
            <a:r>
              <a:rPr lang="ko-KR" altLang="en-US" sz="1400" dirty="0"/>
              <a:t>-Net (</a:t>
            </a:r>
            <a:r>
              <a:rPr lang="ko-KR" altLang="en-US" sz="1400" dirty="0" err="1"/>
              <a:t>colored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blue</a:t>
            </a:r>
            <a:r>
              <a:rPr lang="ko-KR" altLang="en-US" sz="1400" dirty="0"/>
              <a:t>) </a:t>
            </a:r>
            <a:r>
              <a:rPr lang="ko-KR" altLang="en-US" sz="1400" dirty="0" err="1"/>
              <a:t>predicts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activity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within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early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visual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cortex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the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bottleneck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layer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shifts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toward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superior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predictive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power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higher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visual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cortex</a:t>
            </a:r>
            <a:r>
              <a:rPr lang="ko-KR" altLang="en-US" sz="1400" dirty="0"/>
              <a:t>.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D59090E-5EC6-017D-22E2-BD21E543B8C9}"/>
              </a:ext>
            </a:extLst>
          </p:cNvPr>
          <p:cNvSpPr/>
          <p:nvPr/>
        </p:nvSpPr>
        <p:spPr>
          <a:xfrm>
            <a:off x="4878099" y="5548475"/>
            <a:ext cx="286232" cy="23098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77F9A4-E88A-F025-ABA3-1878EBA35FA1}"/>
              </a:ext>
            </a:extLst>
          </p:cNvPr>
          <p:cNvSpPr txBox="1"/>
          <p:nvPr/>
        </p:nvSpPr>
        <p:spPr>
          <a:xfrm>
            <a:off x="5184886" y="5484625"/>
            <a:ext cx="67824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FF0000"/>
                </a:solidFill>
                <a:latin typeface="NimbusRomNo9L-Regu"/>
              </a:rPr>
              <a:t>As denoising progresses, a functional dissociation among U-Net emerges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D7A6B51-2751-F009-B8BB-59C57FCED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16" y="2361002"/>
            <a:ext cx="11526859" cy="30092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42DD27-00BD-1703-FF35-892B8D946868}"/>
              </a:ext>
            </a:extLst>
          </p:cNvPr>
          <p:cNvSpPr txBox="1"/>
          <p:nvPr/>
        </p:nvSpPr>
        <p:spPr>
          <a:xfrm>
            <a:off x="691329" y="3852915"/>
            <a:ext cx="679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u="none" strike="noStrike" baseline="0" dirty="0">
                <a:highlight>
                  <a:srgbClr val="FFFF00"/>
                </a:highlight>
                <a:latin typeface="NimbusRomNo9L-Regu"/>
              </a:rPr>
              <a:t>fine-scale details in early visual areas</a:t>
            </a:r>
            <a:endParaRPr lang="ko-KR" altLang="en-US" sz="1600" b="1" dirty="0">
              <a:highlight>
                <a:srgbClr val="FFFF0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F2AA7-E731-9D4F-30C9-916B3A407D7D}"/>
              </a:ext>
            </a:extLst>
          </p:cNvPr>
          <p:cNvSpPr txBox="1"/>
          <p:nvPr/>
        </p:nvSpPr>
        <p:spPr>
          <a:xfrm>
            <a:off x="4170187" y="3859270"/>
            <a:ext cx="679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baseline="0" dirty="0">
                <a:highlight>
                  <a:srgbClr val="FFFF00"/>
                </a:highlight>
                <a:latin typeface="NimbusRomNo9L-Regu"/>
              </a:rPr>
              <a:t>higher-order information in more ventral, semantic areas</a:t>
            </a:r>
            <a:endParaRPr lang="ko-KR" altLang="en-US" sz="1600" b="1" dirty="0">
              <a:highlight>
                <a:srgbClr val="FFFF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296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7" grpId="0"/>
      <p:bldP spid="30" grpId="0" animBg="1"/>
      <p:bldP spid="16" grpId="0"/>
      <p:bldP spid="18" grpId="0"/>
      <p:bldP spid="19" grpId="0" animBg="1"/>
      <p:bldP spid="20" grpId="0"/>
      <p:bldP spid="26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5">
            <a:extLst>
              <a:ext uri="{FF2B5EF4-FFF2-40B4-BE49-F238E27FC236}">
                <a16:creationId xmlns:a16="http://schemas.microsoft.com/office/drawing/2014/main" id="{08CBF652-98B7-6FD0-6CF8-9526799DDD5F}"/>
              </a:ext>
            </a:extLst>
          </p:cNvPr>
          <p:cNvSpPr/>
          <p:nvPr/>
        </p:nvSpPr>
        <p:spPr>
          <a:xfrm>
            <a:off x="30595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직사각형 15">
            <a:extLst>
              <a:ext uri="{FF2B5EF4-FFF2-40B4-BE49-F238E27FC236}">
                <a16:creationId xmlns:a16="http://schemas.microsoft.com/office/drawing/2014/main" id="{5EFF3014-348B-CB7E-2765-8B352293669E}"/>
              </a:ext>
            </a:extLst>
          </p:cNvPr>
          <p:cNvSpPr/>
          <p:nvPr/>
        </p:nvSpPr>
        <p:spPr>
          <a:xfrm>
            <a:off x="6111385" y="214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15">
            <a:extLst>
              <a:ext uri="{FF2B5EF4-FFF2-40B4-BE49-F238E27FC236}">
                <a16:creationId xmlns:a16="http://schemas.microsoft.com/office/drawing/2014/main" id="{8804259F-401E-C16C-2D14-18B373471646}"/>
              </a:ext>
            </a:extLst>
          </p:cNvPr>
          <p:cNvSpPr/>
          <p:nvPr/>
        </p:nvSpPr>
        <p:spPr>
          <a:xfrm>
            <a:off x="9155574" y="0"/>
            <a:ext cx="3032542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0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5EE2E0C-823A-DC95-CEB1-313914B78B7A}"/>
              </a:ext>
            </a:extLst>
          </p:cNvPr>
          <p:cNvSpPr/>
          <p:nvPr/>
        </p:nvSpPr>
        <p:spPr>
          <a:xfrm>
            <a:off x="-1940" y="1"/>
            <a:ext cx="9132423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85E8E-F2E0-6595-9F58-351D993F40C9}"/>
              </a:ext>
            </a:extLst>
          </p:cNvPr>
          <p:cNvSpPr txBox="1"/>
          <p:nvPr/>
        </p:nvSpPr>
        <p:spPr>
          <a:xfrm>
            <a:off x="552557" y="650747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Conclusion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C9AB4-36A5-F298-EC28-BDDDD2E7F4CE}"/>
              </a:ext>
            </a:extLst>
          </p:cNvPr>
          <p:cNvSpPr txBox="1"/>
          <p:nvPr/>
        </p:nvSpPr>
        <p:spPr>
          <a:xfrm>
            <a:off x="711947" y="2175537"/>
            <a:ext cx="9566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NimbusRomNo9L-Regu"/>
              </a:rPr>
              <a:t>- can reconstruct high resolution images with high semantic fidelity from human brain activit</a:t>
            </a:r>
            <a:r>
              <a:rPr lang="en-US" altLang="ko-KR" dirty="0">
                <a:latin typeface="NimbusRomNo9L-Regu"/>
              </a:rPr>
              <a:t>y</a:t>
            </a:r>
            <a:endParaRPr lang="en-US" altLang="ko-KR" sz="1800" b="0" i="0" u="none" strike="noStrike" baseline="0" dirty="0">
              <a:latin typeface="NimbusRomNo9L-Regu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FA467-1E74-9985-BF4E-898C588460E5}"/>
              </a:ext>
            </a:extLst>
          </p:cNvPr>
          <p:cNvSpPr txBox="1"/>
          <p:nvPr/>
        </p:nvSpPr>
        <p:spPr>
          <a:xfrm>
            <a:off x="711947" y="2544869"/>
            <a:ext cx="10839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NimbusRomNo9L-Regu"/>
              </a:rPr>
              <a:t>- provide a quantitative interpretation for the internal components of the LDM by building encoding models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34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3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3A7D5-4027-9248-948A-3ACA431DA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629" t="36852" r="26852" b="33334"/>
          <a:stretch/>
        </p:blipFill>
        <p:spPr>
          <a:xfrm>
            <a:off x="4938151" y="2788650"/>
            <a:ext cx="2315698" cy="1586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F64F56-81F6-5D43-A3F1-FF8541547795}"/>
              </a:ext>
            </a:extLst>
          </p:cNvPr>
          <p:cNvSpPr/>
          <p:nvPr/>
        </p:nvSpPr>
        <p:spPr>
          <a:xfrm>
            <a:off x="42864" y="5114928"/>
            <a:ext cx="2128837" cy="1685925"/>
          </a:xfrm>
          <a:prstGeom prst="rect">
            <a:avLst/>
          </a:prstGeom>
          <a:solidFill>
            <a:srgbClr val="A0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769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59574" y="-14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0276FD-0EDE-32D9-D6EA-BF5B26A2A812}"/>
              </a:ext>
            </a:extLst>
          </p:cNvPr>
          <p:cNvSpPr txBox="1"/>
          <p:nvPr/>
        </p:nvSpPr>
        <p:spPr>
          <a:xfrm>
            <a:off x="503357" y="667324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sz="1800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Prerequisites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E7ADA1-35E6-3285-68C4-DAEF0CF55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03" y="1757969"/>
            <a:ext cx="7042568" cy="3874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4387CE-DE3D-1331-EE3C-E01E63E9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214" y="1500788"/>
            <a:ext cx="4458037" cy="4389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476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59575" y="-10827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2A7C838-179C-94D9-8932-F6903D97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20" y="1843315"/>
            <a:ext cx="6169264" cy="1863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708529-73B1-9D9E-E551-00E7F4A325AF}"/>
              </a:ext>
            </a:extLst>
          </p:cNvPr>
          <p:cNvSpPr txBox="1"/>
          <p:nvPr/>
        </p:nvSpPr>
        <p:spPr>
          <a:xfrm>
            <a:off x="6364850" y="2405744"/>
            <a:ext cx="5660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u="none" strike="noStrike" baseline="0" dirty="0">
                <a:latin typeface="NimbusRomNo9L-Regu"/>
              </a:rPr>
              <a:t>(</a:t>
            </a:r>
            <a:r>
              <a:rPr lang="en-US" altLang="ko-KR" sz="1400" b="0" i="0" u="none" strike="noStrike" baseline="0" dirty="0" err="1">
                <a:latin typeface="NimbusRomNo9L-Regu"/>
              </a:rPr>
              <a:t>i</a:t>
            </a:r>
            <a:r>
              <a:rPr lang="en-US" altLang="ko-KR" sz="1400" b="0" i="0" u="none" strike="noStrike" baseline="0" dirty="0">
                <a:latin typeface="NimbusRomNo9L-Regu"/>
              </a:rPr>
              <a:t>) Demonstrate that framework can reconstruct high-resolution (</a:t>
            </a:r>
            <a:r>
              <a:rPr lang="en-US" altLang="ko-KR" sz="1400" b="0" i="0" u="none" strike="noStrike" baseline="0" dirty="0">
                <a:latin typeface="CMR10"/>
              </a:rPr>
              <a:t>512 </a:t>
            </a:r>
            <a:r>
              <a:rPr lang="en-US" altLang="ko-KR" sz="1400" dirty="0">
                <a:latin typeface="CMSY10"/>
              </a:rPr>
              <a:t>X</a:t>
            </a:r>
            <a:r>
              <a:rPr lang="en-US" altLang="ko-KR" sz="1400" b="0" i="0" u="none" strike="noStrike" baseline="0" dirty="0">
                <a:latin typeface="CMSY10"/>
              </a:rPr>
              <a:t> </a:t>
            </a:r>
            <a:r>
              <a:rPr lang="en-US" altLang="ko-KR" sz="1400" b="0" i="0" u="none" strike="noStrike" baseline="0" dirty="0">
                <a:latin typeface="CMR10"/>
              </a:rPr>
              <a:t>512</a:t>
            </a:r>
            <a:r>
              <a:rPr lang="en-US" altLang="ko-KR" sz="1400" b="0" i="0" u="none" strike="noStrike" baseline="0" dirty="0">
                <a:latin typeface="NimbusRomNo9L-Regu"/>
              </a:rPr>
              <a:t>) images from brain activity with high semantic fidelity, </a:t>
            </a:r>
          </a:p>
          <a:p>
            <a:pPr algn="l"/>
            <a:r>
              <a:rPr lang="en-US" altLang="ko-KR" sz="1400" b="1" i="0" u="none" strike="noStrike" baseline="0" dirty="0">
                <a:latin typeface="NimbusRomNo9L-Regu"/>
              </a:rPr>
              <a:t>without the need for training or fine-tuning of deep generative models</a:t>
            </a: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B4B88-5A5B-F996-D6FB-8ECD3AD92938}"/>
              </a:ext>
            </a:extLst>
          </p:cNvPr>
          <p:cNvSpPr txBox="1"/>
          <p:nvPr/>
        </p:nvSpPr>
        <p:spPr>
          <a:xfrm>
            <a:off x="503357" y="667324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sz="1800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Contributions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797E0B-86C4-7153-2316-B19936612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316" y="3946451"/>
            <a:ext cx="5090684" cy="21772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C49355-5206-5B34-73CB-EA631B0A07E7}"/>
              </a:ext>
            </a:extLst>
          </p:cNvPr>
          <p:cNvSpPr txBox="1"/>
          <p:nvPr/>
        </p:nvSpPr>
        <p:spPr>
          <a:xfrm>
            <a:off x="6364850" y="4782032"/>
            <a:ext cx="61113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baseline="0" dirty="0">
                <a:latin typeface="NimbusRomNo9L-Regu"/>
              </a:rPr>
              <a:t>(ii) </a:t>
            </a:r>
            <a:r>
              <a:rPr lang="en-US" altLang="ko-KR" sz="1400" dirty="0"/>
              <a:t>Q</a:t>
            </a:r>
            <a:r>
              <a:rPr lang="ko-KR" altLang="en-US" sz="1400" dirty="0" err="1"/>
              <a:t>uantitatively</a:t>
            </a:r>
            <a:r>
              <a:rPr lang="ko-KR" altLang="en-US" sz="1400" dirty="0"/>
              <a:t> </a:t>
            </a:r>
            <a:r>
              <a:rPr lang="ko-KR" altLang="en-US" sz="1400" b="1" dirty="0" err="1"/>
              <a:t>interpret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each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component</a:t>
            </a:r>
            <a:r>
              <a:rPr lang="ko-KR" altLang="en-US" sz="1400" b="1" dirty="0"/>
              <a:t> of </a:t>
            </a:r>
            <a:r>
              <a:rPr lang="ko-KR" altLang="en-US" sz="1400" b="1" dirty="0" err="1"/>
              <a:t>an</a:t>
            </a:r>
            <a:r>
              <a:rPr lang="ko-KR" altLang="en-US" sz="1400" b="1" dirty="0"/>
              <a:t> LDM </a:t>
            </a:r>
            <a:r>
              <a:rPr lang="ko-KR" altLang="en-US" sz="1400" b="1" dirty="0" err="1"/>
              <a:t>from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a</a:t>
            </a:r>
            <a:r>
              <a:rPr lang="ko-KR" altLang="en-US" sz="1400" b="1" dirty="0"/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neuroscience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perspective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by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mapping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specific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components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distinct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brain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regions</a:t>
            </a:r>
            <a:endParaRPr lang="ko-KR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5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59575" y="7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4E495E-6114-AD5C-0F82-695F44825EAB}"/>
              </a:ext>
            </a:extLst>
          </p:cNvPr>
          <p:cNvSpPr txBox="1"/>
          <p:nvPr/>
        </p:nvSpPr>
        <p:spPr>
          <a:xfrm>
            <a:off x="426724" y="663811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What is ‘Diffusion Model’?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ACD535-E8DE-DBD4-2DBF-ACF71A45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00" y="1761273"/>
            <a:ext cx="9191339" cy="19350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5EF47C-7A7C-2FB0-6108-A7AD1803A630}"/>
              </a:ext>
            </a:extLst>
          </p:cNvPr>
          <p:cNvSpPr txBox="1"/>
          <p:nvPr/>
        </p:nvSpPr>
        <p:spPr>
          <a:xfrm>
            <a:off x="824219" y="4358383"/>
            <a:ext cx="8244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Forward diffusion process that </a:t>
            </a:r>
            <a:r>
              <a:rPr lang="en-US" altLang="ko-KR" b="1" dirty="0">
                <a:solidFill>
                  <a:srgbClr val="FF0000"/>
                </a:solidFill>
              </a:rPr>
              <a:t>gradually adds noise</a:t>
            </a:r>
            <a:r>
              <a:rPr lang="en-US" altLang="ko-KR" dirty="0"/>
              <a:t> to input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Reverse denoising process that learns to generate data by </a:t>
            </a:r>
            <a:r>
              <a:rPr lang="en-US" altLang="ko-KR" b="1" dirty="0">
                <a:solidFill>
                  <a:srgbClr val="FF0000"/>
                </a:solidFill>
              </a:rPr>
              <a:t>denoising</a:t>
            </a:r>
          </a:p>
        </p:txBody>
      </p:sp>
    </p:spTree>
    <p:extLst>
      <p:ext uri="{BB962C8B-B14F-4D97-AF65-F5344CB8AC3E}">
        <p14:creationId xmlns:p14="http://schemas.microsoft.com/office/powerpoint/2010/main" val="198000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59575" y="-14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7A059E-EDF0-E4E6-1D19-284512E8963C}"/>
              </a:ext>
            </a:extLst>
          </p:cNvPr>
          <p:cNvSpPr txBox="1"/>
          <p:nvPr/>
        </p:nvSpPr>
        <p:spPr>
          <a:xfrm>
            <a:off x="5052269" y="1521555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solidFill>
                  <a:srgbClr val="FF0000"/>
                </a:solidFill>
                <a:latin typeface="Seravek Medium" panose="020B0503040000020004" pitchFamily="34" charset="0"/>
                <a:ea typeface="DXKPMStd Bold" panose="02020600000000000000" pitchFamily="18" charset="-127"/>
              </a:rPr>
              <a:t>Forward Diffusion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33FB4-2C91-A308-B482-9CCA6EB1BE71}"/>
              </a:ext>
            </a:extLst>
          </p:cNvPr>
          <p:cNvSpPr txBox="1"/>
          <p:nvPr/>
        </p:nvSpPr>
        <p:spPr>
          <a:xfrm>
            <a:off x="598174" y="5336445"/>
            <a:ext cx="12008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dirty="0">
                <a:solidFill>
                  <a:srgbClr val="FF0000"/>
                </a:solidFill>
                <a:latin typeface="NimbusRomNo9L-Medi"/>
              </a:rPr>
              <a:t>Forward</a:t>
            </a:r>
            <a:r>
              <a:rPr lang="en-US" altLang="ko-KR" sz="2000" b="1" dirty="0">
                <a:latin typeface="NimbusRomNo9L-Regu"/>
              </a:rPr>
              <a:t> </a:t>
            </a:r>
            <a:r>
              <a:rPr lang="en-US" altLang="ko-KR" sz="2000" dirty="0">
                <a:latin typeface="NimbusRomNo9L-Regu"/>
              </a:rPr>
              <a:t>: image is corrupted by </a:t>
            </a:r>
            <a:r>
              <a:rPr lang="en-US" altLang="ko-KR" sz="2000" b="1" dirty="0">
                <a:latin typeface="NimbusRomNo9L-Regu"/>
              </a:rPr>
              <a:t>gradually adding noise</a:t>
            </a:r>
            <a:r>
              <a:rPr lang="en-US" altLang="ko-KR" sz="2000" dirty="0">
                <a:latin typeface="NimbusRomNo9L-Regu"/>
              </a:rPr>
              <a:t> until image becomes complete random noise</a:t>
            </a:r>
            <a:endParaRPr lang="ko-KR" altLang="en-US" sz="2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67884D-8A3D-B663-D979-D03E1C86D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992" y="2025521"/>
            <a:ext cx="7329513" cy="1760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552795-B789-E1A0-63DF-4FA3D782CF28}"/>
              </a:ext>
            </a:extLst>
          </p:cNvPr>
          <p:cNvSpPr txBox="1"/>
          <p:nvPr/>
        </p:nvSpPr>
        <p:spPr>
          <a:xfrm>
            <a:off x="4699932" y="4947647"/>
            <a:ext cx="625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noto"/>
              </a:rPr>
              <a:t>Amount of noise injected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FA2314-E278-44AE-08F1-6CCD88BA6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450" y="4077300"/>
            <a:ext cx="4911650" cy="92803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97CED24-B7CA-5598-6544-930F31EDC72A}"/>
              </a:ext>
            </a:extLst>
          </p:cNvPr>
          <p:cNvSpPr/>
          <p:nvPr/>
        </p:nvSpPr>
        <p:spPr>
          <a:xfrm>
            <a:off x="4754460" y="4558646"/>
            <a:ext cx="308295" cy="296929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56BB6A-DEA0-5D78-C351-A693D754A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23" y="1521555"/>
            <a:ext cx="10460348" cy="4347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E1EF8A-70A6-BD74-BF3B-804F524E2649}"/>
              </a:ext>
            </a:extLst>
          </p:cNvPr>
          <p:cNvSpPr txBox="1"/>
          <p:nvPr/>
        </p:nvSpPr>
        <p:spPr>
          <a:xfrm>
            <a:off x="426724" y="663811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What is ‘Diffusion Model’?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62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59574" y="7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7A059E-EDF0-E4E6-1D19-284512E8963C}"/>
              </a:ext>
            </a:extLst>
          </p:cNvPr>
          <p:cNvSpPr txBox="1"/>
          <p:nvPr/>
        </p:nvSpPr>
        <p:spPr>
          <a:xfrm>
            <a:off x="4964185" y="1553450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solidFill>
                  <a:srgbClr val="FF0000"/>
                </a:solidFill>
                <a:latin typeface="Seravek Medium" panose="020B0503040000020004" pitchFamily="34" charset="0"/>
                <a:ea typeface="DXKPMStd Bold" panose="02020600000000000000" pitchFamily="18" charset="-127"/>
              </a:rPr>
              <a:t>Reverse Diffusion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33FB4-2C91-A308-B482-9CCA6EB1BE71}"/>
              </a:ext>
            </a:extLst>
          </p:cNvPr>
          <p:cNvSpPr txBox="1"/>
          <p:nvPr/>
        </p:nvSpPr>
        <p:spPr>
          <a:xfrm>
            <a:off x="1349511" y="5138062"/>
            <a:ext cx="120084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dirty="0">
                <a:solidFill>
                  <a:srgbClr val="FF0000"/>
                </a:solidFill>
                <a:latin typeface="NimbusRomNo9L-Medi"/>
              </a:rPr>
              <a:t>Reverse</a:t>
            </a:r>
            <a:r>
              <a:rPr lang="en-US" altLang="ko-KR" sz="2000" b="1" dirty="0">
                <a:latin typeface="NimbusRomNo9L-Regu"/>
              </a:rPr>
              <a:t> </a:t>
            </a:r>
            <a:r>
              <a:rPr lang="en-US" altLang="ko-KR" sz="2000" dirty="0">
                <a:latin typeface="NimbusRomNo9L-Regu"/>
              </a:rPr>
              <a:t>: 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source-serif-pro"/>
              </a:rPr>
              <a:t> a series of Markov </a:t>
            </a:r>
            <a:r>
              <a:rPr lang="en-US" altLang="ko-KR" sz="2000" b="0" i="1" dirty="0">
                <a:solidFill>
                  <a:srgbClr val="292929"/>
                </a:solidFill>
                <a:effectLst/>
                <a:latin typeface="source-serif-pro"/>
              </a:rPr>
              <a:t>Chains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source-serif-pro"/>
              </a:rPr>
              <a:t> are used to recover the data from the Gaussian noise </a:t>
            </a:r>
          </a:p>
          <a:p>
            <a:pPr algn="l"/>
            <a:r>
              <a:rPr lang="en-US" altLang="ko-KR" sz="2000" b="0" i="0" dirty="0">
                <a:solidFill>
                  <a:srgbClr val="292929"/>
                </a:solidFill>
                <a:effectLst/>
                <a:latin typeface="source-serif-pro"/>
              </a:rPr>
              <a:t>                   by </a:t>
            </a:r>
            <a:r>
              <a:rPr lang="en-US" altLang="ko-KR" sz="2000" b="1" i="0" dirty="0">
                <a:solidFill>
                  <a:srgbClr val="292929"/>
                </a:solidFill>
                <a:effectLst/>
                <a:latin typeface="source-serif-pro"/>
              </a:rPr>
              <a:t>gradually removing the predicted noise </a:t>
            </a:r>
            <a:r>
              <a:rPr lang="en-US" altLang="ko-KR" sz="2000" b="0" i="0" dirty="0">
                <a:solidFill>
                  <a:srgbClr val="292929"/>
                </a:solidFill>
                <a:effectLst/>
                <a:latin typeface="source-serif-pro"/>
              </a:rPr>
              <a:t>at each time step.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6ADD7-3C2C-EFBC-2A7A-581CAD6DA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68" y="2189454"/>
            <a:ext cx="8202170" cy="1752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F7685F-2911-6F41-18CC-DE4BDB6CC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572" y="4086103"/>
            <a:ext cx="4158555" cy="47037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B3D9247-6D2F-CF0D-3661-D7C7B0109BAF}"/>
              </a:ext>
            </a:extLst>
          </p:cNvPr>
          <p:cNvSpPr/>
          <p:nvPr/>
        </p:nvSpPr>
        <p:spPr>
          <a:xfrm>
            <a:off x="3993572" y="4135429"/>
            <a:ext cx="436228" cy="421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FFB81-1DAF-1112-E621-3D4EB03B79DE}"/>
              </a:ext>
            </a:extLst>
          </p:cNvPr>
          <p:cNvSpPr txBox="1"/>
          <p:nvPr/>
        </p:nvSpPr>
        <p:spPr>
          <a:xfrm>
            <a:off x="4211686" y="4452373"/>
            <a:ext cx="6677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929"/>
                </a:solidFill>
                <a:latin typeface="source-serif-pro"/>
              </a:rPr>
              <a:t>approximate with a parameterized model : </a:t>
            </a:r>
            <a:r>
              <a:rPr lang="en-US" altLang="ko-KR" dirty="0">
                <a:solidFill>
                  <a:srgbClr val="FF0000"/>
                </a:solidFill>
                <a:latin typeface="source-serif-pro"/>
              </a:rPr>
              <a:t>U-Net </a:t>
            </a:r>
            <a:r>
              <a:rPr lang="en-US" altLang="ko-KR" sz="18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endParaRPr lang="ko-KR" altLang="en-US" dirty="0"/>
          </a:p>
        </p:txBody>
      </p:sp>
      <p:pic>
        <p:nvPicPr>
          <p:cNvPr id="3074" name="Picture 2" descr="U-Net 논문 리뷰 — U-Net: Convolutional Networks for Biomedical Image  Segmentation | by 강준영 | Medium">
            <a:extLst>
              <a:ext uri="{FF2B5EF4-FFF2-40B4-BE49-F238E27FC236}">
                <a16:creationId xmlns:a16="http://schemas.microsoft.com/office/drawing/2014/main" id="{328F54B8-F8BD-881F-FA35-D6839FB9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63" y="1463360"/>
            <a:ext cx="7128250" cy="469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D2536-B8ED-127A-9762-88601985BF1D}"/>
              </a:ext>
            </a:extLst>
          </p:cNvPr>
          <p:cNvSpPr txBox="1"/>
          <p:nvPr/>
        </p:nvSpPr>
        <p:spPr>
          <a:xfrm>
            <a:off x="426724" y="663811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What is ‘Diffusion Model’?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61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69308" y="-5142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4E495E-6114-AD5C-0F82-695F44825EAB}"/>
              </a:ext>
            </a:extLst>
          </p:cNvPr>
          <p:cNvSpPr txBox="1"/>
          <p:nvPr/>
        </p:nvSpPr>
        <p:spPr>
          <a:xfrm>
            <a:off x="586114" y="656478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sz="1800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U-Net training step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EB616D-92D1-7789-1FE5-BBE21785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15" y="1553450"/>
            <a:ext cx="8099169" cy="460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8515EE-587E-71E9-C913-8280BB819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15" y="1553443"/>
            <a:ext cx="8099167" cy="460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2B373A-25D0-C6DC-A0A1-A38EE694C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15" y="1553435"/>
            <a:ext cx="8099164" cy="460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BC2AE2-6B63-30FD-4078-4BC56282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10" y="1553435"/>
            <a:ext cx="8099164" cy="460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088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2AE80-F19F-0046-9D3F-7B61E4628577}"/>
              </a:ext>
            </a:extLst>
          </p:cNvPr>
          <p:cNvSpPr/>
          <p:nvPr/>
        </p:nvSpPr>
        <p:spPr>
          <a:xfrm>
            <a:off x="301327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Decoding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BE8E88-5513-716D-BB61-27B6FE5668F9}"/>
              </a:ext>
            </a:extLst>
          </p:cNvPr>
          <p:cNvCxnSpPr/>
          <p:nvPr/>
        </p:nvCxnSpPr>
        <p:spPr>
          <a:xfrm>
            <a:off x="6072850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3ECB6B10-E68B-A81F-6323-FE2857504ACB}"/>
              </a:ext>
            </a:extLst>
          </p:cNvPr>
          <p:cNvSpPr/>
          <p:nvPr/>
        </p:nvSpPr>
        <p:spPr>
          <a:xfrm>
            <a:off x="6096000" y="-6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Encoding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직사각형 15">
            <a:extLst>
              <a:ext uri="{FF2B5EF4-FFF2-40B4-BE49-F238E27FC236}">
                <a16:creationId xmlns:a16="http://schemas.microsoft.com/office/drawing/2014/main" id="{93ACC7FE-D6F4-7A45-10E9-9BC964D43F97}"/>
              </a:ext>
            </a:extLst>
          </p:cNvPr>
          <p:cNvSpPr/>
          <p:nvPr/>
        </p:nvSpPr>
        <p:spPr>
          <a:xfrm>
            <a:off x="9132425" y="0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Results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CBFCC1-C6C1-FAB3-5E30-E9C218A78071}"/>
              </a:ext>
            </a:extLst>
          </p:cNvPr>
          <p:cNvCxnSpPr/>
          <p:nvPr/>
        </p:nvCxnSpPr>
        <p:spPr>
          <a:xfrm>
            <a:off x="9132425" y="-3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5">
            <a:extLst>
              <a:ext uri="{FF2B5EF4-FFF2-40B4-BE49-F238E27FC236}">
                <a16:creationId xmlns:a16="http://schemas.microsoft.com/office/drawing/2014/main" id="{BCB86A9A-855F-DF08-9A15-F18E18DCC432}"/>
              </a:ext>
            </a:extLst>
          </p:cNvPr>
          <p:cNvSpPr/>
          <p:nvPr/>
        </p:nvSpPr>
        <p:spPr>
          <a:xfrm>
            <a:off x="-1" y="-7"/>
            <a:ext cx="3059575" cy="675861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b="1" dirty="0">
                <a:solidFill>
                  <a:schemeClr val="tx1"/>
                </a:solidFill>
                <a:latin typeface="Seravek" panose="020B0503040000020004" pitchFamily="34" charset="0"/>
                <a:ea typeface="BM JUA OTF" panose="02020603020101020101" pitchFamily="18" charset="-127"/>
              </a:rPr>
              <a:t>Introduction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276CB-7EDD-0CEB-4468-D22A3D461B6D}"/>
              </a:ext>
            </a:extLst>
          </p:cNvPr>
          <p:cNvSpPr/>
          <p:nvPr/>
        </p:nvSpPr>
        <p:spPr>
          <a:xfrm>
            <a:off x="3059572" y="10163"/>
            <a:ext cx="9132428" cy="6758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6A1E82-5735-74D5-3D76-574CF90F30A5}"/>
              </a:ext>
            </a:extLst>
          </p:cNvPr>
          <p:cNvCxnSpPr/>
          <p:nvPr/>
        </p:nvCxnSpPr>
        <p:spPr>
          <a:xfrm>
            <a:off x="3059575" y="0"/>
            <a:ext cx="0" cy="675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4E495E-6114-AD5C-0F82-695F44825EAB}"/>
              </a:ext>
            </a:extLst>
          </p:cNvPr>
          <p:cNvSpPr txBox="1"/>
          <p:nvPr/>
        </p:nvSpPr>
        <p:spPr>
          <a:xfrm>
            <a:off x="485446" y="635028"/>
            <a:ext cx="6094602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What is ‘</a:t>
            </a:r>
            <a:r>
              <a:rPr kumimoji="1" lang="en-US" altLang="ko-Kore-KR" b="1" dirty="0">
                <a:solidFill>
                  <a:srgbClr val="FF0000"/>
                </a:solidFill>
                <a:latin typeface="Seravek Medium" panose="020B0503040000020004" pitchFamily="34" charset="0"/>
                <a:ea typeface="DXKPMStd Bold" panose="02020600000000000000" pitchFamily="18" charset="-127"/>
              </a:rPr>
              <a:t>Latent (Stable) </a:t>
            </a:r>
            <a:r>
              <a:rPr kumimoji="1" lang="en-US" altLang="ko-Kore-KR" b="1" dirty="0">
                <a:latin typeface="Seravek Medium" panose="020B0503040000020004" pitchFamily="34" charset="0"/>
                <a:ea typeface="DXKPMStd Bold" panose="02020600000000000000" pitchFamily="18" charset="-127"/>
              </a:rPr>
              <a:t>Diffusion Model’?</a:t>
            </a:r>
            <a:endParaRPr kumimoji="1" lang="en-US" altLang="ko-Kore-KR" sz="1800" b="1" dirty="0">
              <a:latin typeface="Seravek Medium" panose="020B0503040000020004" pitchFamily="34" charset="0"/>
              <a:ea typeface="DXKPMStd Bold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9081A0-065A-B0CA-7A69-7B95FE330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522" y="1466344"/>
            <a:ext cx="6485053" cy="3260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352E5E-7E26-3324-04EA-B3D49448B07A}"/>
              </a:ext>
            </a:extLst>
          </p:cNvPr>
          <p:cNvSpPr txBox="1"/>
          <p:nvPr/>
        </p:nvSpPr>
        <p:spPr>
          <a:xfrm>
            <a:off x="2647372" y="5019662"/>
            <a:ext cx="10274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Stable Diffusion paper runs the diffusion process not on the pixel images, </a:t>
            </a:r>
          </a:p>
          <a:p>
            <a:r>
              <a:rPr lang="en-US" altLang="ko-KR" sz="16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but on a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compressed version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of the image.</a:t>
            </a:r>
            <a:endParaRPr lang="en-US" altLang="ko-KR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1F4947-056E-BE5B-A8BC-A148FAB9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25" y="1653013"/>
            <a:ext cx="9896642" cy="39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70371D-75B5-84B0-16EB-2CE8D525D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27" y="1683214"/>
            <a:ext cx="9898040" cy="394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C9EF416-D3AF-0244-AE3B-BD95388B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42" y="1447101"/>
            <a:ext cx="9976124" cy="48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248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.1|1.1|0.9|1|1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.1|1.1|0.9|1|1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.1|1.1|0.9|1|1|0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.1|1.1|0.9|1|1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.1|1.1|0.9|1|1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9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1076</Words>
  <Application>Microsoft Office PowerPoint</Application>
  <PresentationFormat>와이드스크린</PresentationFormat>
  <Paragraphs>213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41" baseType="lpstr">
      <vt:lpstr>CMBX10</vt:lpstr>
      <vt:lpstr>CMBX6</vt:lpstr>
      <vt:lpstr>CMBX7</vt:lpstr>
      <vt:lpstr>CMBX9</vt:lpstr>
      <vt:lpstr>CMR10</vt:lpstr>
      <vt:lpstr>CMSY10</vt:lpstr>
      <vt:lpstr>Lucida Grande</vt:lpstr>
      <vt:lpstr>NimbusRomNo9L-Medi</vt:lpstr>
      <vt:lpstr>NimbusRomNo9L-Regu</vt:lpstr>
      <vt:lpstr>noto</vt:lpstr>
      <vt:lpstr>Seravek</vt:lpstr>
      <vt:lpstr>Seravek Medium</vt:lpstr>
      <vt:lpstr>sohne</vt:lpstr>
      <vt:lpstr>source-serif-pro</vt:lpstr>
      <vt:lpstr>Arial</vt:lpstr>
      <vt:lpstr>Calibri</vt:lpstr>
      <vt:lpstr>Calibri Light</vt:lpstr>
      <vt:lpstr>Helvetica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cjengy@gmail.com</dc:creator>
  <cp:lastModifiedBy>정 명교</cp:lastModifiedBy>
  <cp:revision>577</cp:revision>
  <cp:lastPrinted>2021-06-30T11:59:17Z</cp:lastPrinted>
  <dcterms:created xsi:type="dcterms:W3CDTF">2020-11-03T08:14:59Z</dcterms:created>
  <dcterms:modified xsi:type="dcterms:W3CDTF">2023-03-28T09:11:28Z</dcterms:modified>
  <cp:version/>
</cp:coreProperties>
</file>